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Lst>
  <p:notesMasterIdLst>
    <p:notesMasterId r:id="rId3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notesMaster" Target="notesMasters/notesMaster1.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what kind of session this is. It isn't about whether AI is good or bad, and it isn't a test of who uses it; it is about which rules apply to AI here and who holds each one. It is for everyone, including people who never touch AI. Start the attendance log going round 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anyone who wants the basics to the DfE's free Module 1, Understanding AI in education, which covers what AI is, how it works, and using it alongside teachers' own expertise. Say plainly that nobody is required to use AI; Ofsted's inspection information says there is no expectation that a school uses AI at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 two or three answers aloud, with no names attached. The point is the real starting line: the rules have to govern the school as it is, not as a policy imagines it. If the room is quiet, offer an example of your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DfE says schools and colleges are free to choose the most suitable uses of generative AI, with one condition that runs through everything: any content produced needs checking for appropriateness and accuracy. Ofsted looks at "the quality of decision-making about AI", not at the tools. A school's rules are those decisions, written down.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KCSIE 2026 has applied since 1 September. The practical message: any AI harm, such as a fake image, AI-assisted bullying or a worrying chatbot, goes the same way as any other concern, to the DSL the same day, and not to IT. "It isn't a real photo" changes nothing.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concern raised before the declaration is signed can be handled inside the centre; after signing, it must be reported to the awarding body, so raising concerns early matters. The first action in Ofqual's March 2026 briefing for leaders was "Speak to your exams officer". In a school that isn't an exam centre, give this slide one sentence or hide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ICO lists AI combined with data about vulnerable people, such as children, among the triggers for a DPIA. Some data breaches must be reported to the ICO within 72 hours, which is why speed and honesty matter more than blame. From 30 September 2026 the regulator is the Information Commission, still known as the 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standards are written mainly for suppliers, but the DfE says schools may use them to judge which products are safe, so they work as a checklist for whoever approves tools. An AI feature that switches on inside software the school already has deserves the same look as a new tool. The message for staff: propose a tool, don't just try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 this slide properly when governors are in the room, and in one sentence otherwise. The governor one-pager on the hub is built for a short termly item at the governors' meeting. The DfE's materials for leaders suggest a link governor for AI or digital technology.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Fill in the names before the session; this is the slide people photograph. Leave it up while taking questions. If a name is missing, say so; it comes back as one of the five questions on slide 20.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possible, show one confident wrong answer, generated beforehand on an approved tool; the exams card works well for this. The tool sounds just as sure when it is wrong as when it is right. Whoever uses an answer becomes its author.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examples of trusted sources: the exam board specification or a lesson the department already uses, such as one from Oak National Academy; the KCSIE text and the child protection policy; the school's own records. Not a second AI answer, and not a search engine's summary. No trusted source means don't use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four cards are subject staff (the department's own AI explanation, beside the specification page), safeguarding (an AI answer about a fake image in a group chat, beside the national advice on nudes and semi-nudes), data (an AI answer about pasting a class list into a chatbot, beside the DfE's guidance on generative AI and data protection) and exams (an AI answer about a detector score, beside JCQ's position). Each card's errors are listed on the back for the facilitator. Give a two-minute warning.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 one answer of each kind. Draw out that the check took minutes and changed what would have been used. Where checking takes longer than doing the task, the task wasn't a good one for AI.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DfE's sentence aloud in full; it comes from the DfE's own staff training and is plainer than anything a vendor will say. JCQ notes that scores fall once a student edits AI text, and Ofqual tells awarding bodies to use such tools "as sources of evidence rather than as sole determinants". A score is a reason to look, never a finding.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Outside assessed work, follow the school's usual route for homework and honesty in work, set out in [policy name]. Support the colleague who raises a concern, because early concerns are the easiest to resolve. If the school uses a detection tool, name it here and say what it is for.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Copy the wording from the policy rather than paraphrasing it, so staff see the words the policy uses. Read each rule and give one everyday example of it. If there is no policy yet, use the four rules poster, marked "Interim, agreed by [headteacher] on [date]".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the Approved Tools Register as it stands, even if it has one line. Say where it lives and who keeps it. The answer to an unasked question is always no, so ask.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 these from the policy's sections on roles, safeguarding and incidents. Say that telling early is always the right call, including about one's own slip. Leave this slide up at the 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Slides 17 to 19 will have answered most of these; ask the room which still feel unanswered. Collect those on paper or a shared form for the policy owner; the honest ones belong in the governors' termly report as open items. Don't improvise an answer the policy doesn't give.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log is the training record the policy asks for ("a record of that training is kept"), and its total is the number for the governors' termly report. File it with the policy. Put the next session in the diary, and run slides 17 to 19 for every new starter.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come from JCQ's AI Use in Assessments and the General Regulations for 2026/27, paraphrased because JCQ documents are copyright. Check what each subject's specification and assessment conditions allow before anyone tells candidates what is permitted. Anyone who teaches a coursework subject should read the JCQ document in full.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most useful single fact for anyone supervising coursework: a concern raised early can stay a teaching conversation. Gather drafts and classwork, talk with the candidate as a question, and never put a detector score to a candidate as evidence. Record what was done, following the malpractice policy.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General Regulations 2026/27 require centres to give all candidates the JCQ information for candidates documents, including the one on AI. Before the session, read paragraph 14.25 in full and summarise here how our centre turns AI off and checks it. Invigilators need this slide most.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Fill this in from the exam malpractice policy and the AI policy's assessment section. If the centre uses a detection tool, name it and call it one clue among several. Leave this slide up for questions.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every item on that list is special category data in law, but all of it stays out of any tool not approved for it, which is our first rule. Give one quick example of each from school life. A first name plus a detail can still identify a child.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is the everyday risk, and the one this session most wants to prevent. The second deserves the same look as a new tool. The third usually needs a DPIA before anyone's data goes in, and the law requires the DPO's advice on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words back to anyone who owns up should be thank you. The DPO then looks at what went in, what the tool does with it and who could be harmed. A slip reported within the hour is manageable; one that is hidden is not.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Fill this in from the AI policy's personal data section and the register. If there is no DPIA process yet, say what the policy says will happen, and by when. Take questions.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KCSIE 2026 includes images "wholly generated using artificial intelligence" in what it means by nudes and semi-nudes. No new machinery is needed. Staff only need to connect "a pupil showed me a fake image" with the route they already know.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lines come from KCSIE Part one and the national advice on nudes and semi-nudes (UKCIS). Staff don't question the young people involved or share the details with colleagues; the DSL directs what happens next. Reassure staff that passing it on is the whole of their job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yearly review is carried out by senior leaders, the DSL and IT support. Staff are the other half of monitoring: tell the DSL or IT what gets through, or what gets blocked for no good reason. The filter doesn't follow pupils home, which is why teaching them matters as much as blocking.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Fill this in from the child protection policy. Say where the DSL team can be found on a normal day. Leave this slide up for questions.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HOUSE">
    <p:bg>
      <p:bgPr>
        <a:solidFill>
          <a:srgbClr val="F7F5F0"/>
        </a:solidFill>
      </p:bgPr>
    </p:bg>
    <p:spTree>
      <p:nvGrpSpPr>
        <p:cNvPr id="1" name=""/>
        <p:cNvGrpSpPr/>
        <p:nvPr/>
      </p:nvGrpSpPr>
      <p:grpSpPr>
        <a:xfrm>
          <a:off x="0" y="0"/>
          <a:ext cx="0" cy="0"/>
          <a:chOff x="0" y="0"/>
          <a:chExt cx="0" cy="0"/>
        </a:xfrm>
      </p:grpSpPr>
      <p:sp>
        <p:nvSpPr>
          <p:cNvPr id="2" name="Text 0"/>
          <p:cNvSpPr/>
          <p:nvPr/>
        </p:nvSpPr>
        <p:spPr>
          <a:xfrm>
            <a:off x="548640" y="6400800"/>
            <a:ext cx="10241280" cy="274320"/>
          </a:xfrm>
          <a:prstGeom prst="rect">
            <a:avLst/>
          </a:prstGeom>
          <a:noFill/>
          <a:ln/>
        </p:spPr>
        <p:txBody>
          <a:bodyPr wrap="square" rtlCol="0" anchor="ctr"/>
          <a:lstStyle/>
          <a:p>
            <a:pPr indent="0" marL="0">
              <a:buNone/>
            </a:pPr>
            <a:r>
              <a:rPr lang="en-US" sz="900" dirty="0">
                <a:solidFill>
                  <a:srgbClr val="3A352E"/>
                </a:solidFill>
                <a:latin typeface="Arial" pitchFamily="34" charset="0"/>
                <a:ea typeface="Arial" pitchFamily="34" charset="-122"/>
                <a:cs typeface="Arial" pitchFamily="34" charset="-120"/>
              </a:rPr>
              <a:t>AI and the rules in our school · Clause library v1.0 · Free to adapt under CC BY-NC-SA 4.0 · schoolaigovernance.co.uk</a:t>
            </a:r>
            <a:endParaRPr lang="en-US" sz="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A352E"/>
                </a:solidFill>
                <a:latin typeface="Arial"/>
                <a:ea typeface="Arial"/>
                <a:cs typeface="Arial"/>
              </a:defRPr>
            </a:lvl1pPr>
          </a:lstStyle>
          <a:p>
            <a:pPr algn="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A352E"/>
                </a:solidFill>
                <a:latin typeface="Arial"/>
                <a:ea typeface="Arial"/>
                <a:cs typeface="Aria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548640"/>
            <a:ext cx="10972800" cy="457200"/>
          </a:xfrm>
          <a:prstGeom prst="rect">
            <a:avLst/>
          </a:prstGeom>
          <a:noFill/>
          <a:ln/>
        </p:spPr>
        <p:txBody>
          <a:bodyPr wrap="square" rtlCol="0" anchor="ctr"/>
          <a:lstStyle/>
          <a:p>
            <a:pPr indent="0" marL="0">
              <a:buNone/>
            </a:pPr>
            <a:r>
              <a:rPr lang="en-US" sz="1200" b="1" spc="200" kern="0" dirty="0">
                <a:solidFill>
                  <a:srgbClr val="7A2E2A"/>
                </a:solidFill>
                <a:latin typeface="Arial" pitchFamily="34" charset="0"/>
                <a:ea typeface="Arial" pitchFamily="34" charset="-122"/>
                <a:cs typeface="Arial" pitchFamily="34" charset="-120"/>
              </a:rPr>
              <a:t>School AI Governance</a:t>
            </a:r>
            <a:endParaRPr lang="en-US" sz="1200" dirty="0"/>
          </a:p>
        </p:txBody>
      </p:sp>
      <p:sp>
        <p:nvSpPr>
          <p:cNvPr id="3" name="Text 1"/>
          <p:cNvSpPr/>
          <p:nvPr/>
        </p:nvSpPr>
        <p:spPr>
          <a:xfrm>
            <a:off x="548640" y="1463040"/>
            <a:ext cx="10972800" cy="1463040"/>
          </a:xfrm>
          <a:prstGeom prst="rect">
            <a:avLst/>
          </a:prstGeom>
          <a:noFill/>
          <a:ln/>
        </p:spPr>
        <p:txBody>
          <a:bodyPr wrap="square" rtlCol="0" anchor="t"/>
          <a:lstStyle/>
          <a:p>
            <a:pPr indent="0" marL="0">
              <a:buNone/>
            </a:pPr>
            <a:r>
              <a:rPr lang="en-US" sz="4400" dirty="0">
                <a:solidFill>
                  <a:srgbClr val="1D1A17"/>
                </a:solidFill>
                <a:latin typeface="Georgia" pitchFamily="34" charset="0"/>
                <a:ea typeface="Georgia" pitchFamily="34" charset="-122"/>
                <a:cs typeface="Georgia" pitchFamily="34" charset="-120"/>
              </a:rPr>
              <a:t>AI and the rules in our school</a:t>
            </a:r>
            <a:endParaRPr lang="en-US" sz="4400" dirty="0"/>
          </a:p>
        </p:txBody>
      </p:sp>
      <p:sp>
        <p:nvSpPr>
          <p:cNvPr id="4" name="Text 2"/>
          <p:cNvSpPr/>
          <p:nvPr/>
        </p:nvSpPr>
        <p:spPr>
          <a:xfrm>
            <a:off x="548640" y="3108960"/>
            <a:ext cx="10515600" cy="2377440"/>
          </a:xfrm>
          <a:prstGeom prst="rect">
            <a:avLst/>
          </a:prstGeom>
          <a:noFill/>
          <a:ln/>
        </p:spPr>
        <p:txBody>
          <a:bodyPr wrap="square" rtlCol="0" anchor="t"/>
          <a:lstStyle/>
          <a:p>
            <a:pPr indent="0" marL="0">
              <a:spcAft>
                <a:spcPts val="800"/>
              </a:spcAft>
              <a:buNone/>
            </a:pPr>
            <a:r>
              <a:rPr lang="en-US" sz="2000" dirty="0">
                <a:solidFill>
                  <a:srgbClr val="1D1A17"/>
                </a:solidFill>
                <a:latin typeface="Arial" pitchFamily="34" charset="0"/>
                <a:ea typeface="Arial" pitchFamily="34" charset="-122"/>
                <a:cs typeface="Arial" pitchFamily="34" charset="-120"/>
              </a:rPr>
              <a:t>The title, [School name], [date], and the facilitator's name and role.</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A352E"/>
                </a:solidFill>
                <a:latin typeface="Arial"/>
                <a:ea typeface="Arial"/>
                <a:cs typeface="Arial"/>
              </a:defRPr>
            </a:lvl1pPr>
          </a:lstStyle>
          <a:p>
            <a:pPr algn="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10972800" cy="365760"/>
          </a:xfrm>
          <a:prstGeom prst="rect">
            <a:avLst/>
          </a:prstGeom>
          <a:noFill/>
          <a:ln/>
        </p:spPr>
        <p:txBody>
          <a:bodyPr wrap="square" rtlCol="0" anchor="ctr"/>
          <a:lstStyle/>
          <a:p>
            <a:pPr indent="0" marL="0">
              <a:buNone/>
            </a:pPr>
            <a:r>
              <a:rPr lang="en-US" sz="1100" b="1" spc="200" kern="0" dirty="0">
                <a:solidFill>
                  <a:srgbClr val="7A2E2A"/>
                </a:solidFill>
                <a:latin typeface="Arial" pitchFamily="34" charset="0"/>
                <a:ea typeface="Arial" pitchFamily="34" charset="-122"/>
                <a:cs typeface="Arial" pitchFamily="34" charset="-120"/>
              </a:rPr>
              <a:t>2  ·  WHY WE'RE HERE</a:t>
            </a:r>
            <a:endParaRPr lang="en-US" sz="1100" dirty="0"/>
          </a:p>
        </p:txBody>
      </p:sp>
      <p:sp>
        <p:nvSpPr>
          <p:cNvPr id="3" name="Text 1"/>
          <p:cNvSpPr/>
          <p:nvPr/>
        </p:nvSpPr>
        <p:spPr>
          <a:xfrm>
            <a:off x="548640" y="914400"/>
            <a:ext cx="10972800" cy="1097280"/>
          </a:xfrm>
          <a:prstGeom prst="rect">
            <a:avLst/>
          </a:prstGeom>
          <a:noFill/>
          <a:ln/>
        </p:spPr>
        <p:txBody>
          <a:bodyPr wrap="square" rtlCol="0" anchor="t"/>
          <a:lstStyle/>
          <a:p>
            <a:pPr indent="0" marL="0">
              <a:buNone/>
            </a:pPr>
            <a:r>
              <a:rPr lang="en-US" sz="3400" dirty="0">
                <a:solidFill>
                  <a:srgbClr val="1D1A17"/>
                </a:solidFill>
                <a:latin typeface="Georgia" pitchFamily="34" charset="0"/>
                <a:ea typeface="Georgia" pitchFamily="34" charset="-122"/>
                <a:cs typeface="Georgia" pitchFamily="34" charset="-120"/>
              </a:rPr>
              <a:t>What this session is, and isn't</a:t>
            </a:r>
            <a:endParaRPr lang="en-US" sz="3400" dirty="0"/>
          </a:p>
        </p:txBody>
      </p:sp>
      <p:sp>
        <p:nvSpPr>
          <p:cNvPr id="4" name="Text 2"/>
          <p:cNvSpPr/>
          <p:nvPr/>
        </p:nvSpPr>
        <p:spPr>
          <a:xfrm>
            <a:off x="548640" y="2194560"/>
            <a:ext cx="10972800" cy="4023360"/>
          </a:xfrm>
          <a:prstGeom prst="rect">
            <a:avLst/>
          </a:prstGeom>
          <a:noFill/>
          <a:ln/>
        </p:spPr>
        <p:txBody>
          <a:bodyPr wrap="square" rtlCol="0" anchor="t"/>
          <a:lstStyle/>
          <a:p>
            <a:pPr indent="0" marL="0">
              <a:spcAft>
                <a:spcPts val="1000"/>
              </a:spcAft>
              <a:buNone/>
            </a:pPr>
            <a:r>
              <a:rPr lang="en-US" sz="2000" dirty="0">
                <a:solidFill>
                  <a:srgbClr val="1D1A17"/>
                </a:solidFill>
                <a:latin typeface="Arial" pitchFamily="34" charset="0"/>
                <a:ea typeface="Arial" pitchFamily="34" charset="-122"/>
                <a:cs typeface="Arial" pitchFamily="34" charset="-120"/>
              </a:rPr>
              <a:t>Is: the rules, who holds them, the check, our own rules.</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Isn't: what AI is (the DfE's Module 1 covers that), a sales pitch, or a hunt for who uses what.</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A352E"/>
                </a:solidFill>
                <a:latin typeface="Arial"/>
                <a:ea typeface="Arial"/>
                <a:cs typeface="Aria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10972800" cy="365760"/>
          </a:xfrm>
          <a:prstGeom prst="rect">
            <a:avLst/>
          </a:prstGeom>
          <a:noFill/>
          <a:ln/>
        </p:spPr>
        <p:txBody>
          <a:bodyPr wrap="square" rtlCol="0" anchor="ctr"/>
          <a:lstStyle/>
          <a:p>
            <a:pPr indent="0" marL="0">
              <a:buNone/>
            </a:pPr>
            <a:r>
              <a:rPr lang="en-US" sz="1100" b="1" spc="200" kern="0" dirty="0">
                <a:solidFill>
                  <a:srgbClr val="7A2E2A"/>
                </a:solidFill>
                <a:latin typeface="Arial" pitchFamily="34" charset="0"/>
                <a:ea typeface="Arial" pitchFamily="34" charset="-122"/>
                <a:cs typeface="Arial" pitchFamily="34" charset="-120"/>
              </a:rPr>
              <a:t>3  ·  WHY WE'RE HERE</a:t>
            </a:r>
            <a:endParaRPr lang="en-US" sz="1100" dirty="0"/>
          </a:p>
        </p:txBody>
      </p:sp>
      <p:sp>
        <p:nvSpPr>
          <p:cNvPr id="3" name="Text 1"/>
          <p:cNvSpPr/>
          <p:nvPr/>
        </p:nvSpPr>
        <p:spPr>
          <a:xfrm>
            <a:off x="548640" y="914400"/>
            <a:ext cx="10972800" cy="1097280"/>
          </a:xfrm>
          <a:prstGeom prst="rect">
            <a:avLst/>
          </a:prstGeom>
          <a:noFill/>
          <a:ln/>
        </p:spPr>
        <p:txBody>
          <a:bodyPr wrap="square" rtlCol="0" anchor="t"/>
          <a:lstStyle/>
          <a:p>
            <a:pPr indent="0" marL="0">
              <a:buNone/>
            </a:pPr>
            <a:r>
              <a:rPr lang="en-US" sz="3400" dirty="0">
                <a:solidFill>
                  <a:srgbClr val="1D1A17"/>
                </a:solidFill>
                <a:latin typeface="Georgia" pitchFamily="34" charset="0"/>
                <a:ea typeface="Georgia" pitchFamily="34" charset="-122"/>
                <a:cs typeface="Georgia" pitchFamily="34" charset="-120"/>
              </a:rPr>
              <a:t>It's already here</a:t>
            </a:r>
            <a:endParaRPr lang="en-US" sz="3400" dirty="0"/>
          </a:p>
        </p:txBody>
      </p:sp>
      <p:sp>
        <p:nvSpPr>
          <p:cNvPr id="4" name="Text 2"/>
          <p:cNvSpPr/>
          <p:nvPr/>
        </p:nvSpPr>
        <p:spPr>
          <a:xfrm>
            <a:off x="548640" y="2194560"/>
            <a:ext cx="10972800" cy="4023360"/>
          </a:xfrm>
          <a:prstGeom prst="rect">
            <a:avLst/>
          </a:prstGeom>
          <a:noFill/>
          <a:ln/>
        </p:spPr>
        <p:txBody>
          <a:bodyPr wrap="square" rtlCol="0" anchor="t"/>
          <a:lstStyle/>
          <a:p>
            <a:pPr indent="0" marL="0">
              <a:spcAft>
                <a:spcPts val="1000"/>
              </a:spcAft>
              <a:buNone/>
            </a:pPr>
            <a:r>
              <a:rPr lang="en-US" sz="2000" dirty="0">
                <a:solidFill>
                  <a:srgbClr val="1D1A17"/>
                </a:solidFill>
                <a:latin typeface="Arial" pitchFamily="34" charset="0"/>
                <a:ea typeface="Arial" pitchFamily="34" charset="-122"/>
                <a:cs typeface="Arial" pitchFamily="34" charset="-120"/>
              </a:rPr>
              <a:t>Chatbots on phones; assistants inside the office software; AI in search results; apps pupils use at home.</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One question: "Where have you seen AI used for school work this term?"</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A352E"/>
                </a:solidFill>
                <a:latin typeface="Arial"/>
                <a:ea typeface="Arial"/>
                <a:cs typeface="Aria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10972800" cy="365760"/>
          </a:xfrm>
          <a:prstGeom prst="rect">
            <a:avLst/>
          </a:prstGeom>
          <a:noFill/>
          <a:ln/>
        </p:spPr>
        <p:txBody>
          <a:bodyPr wrap="square" rtlCol="0" anchor="ctr"/>
          <a:lstStyle/>
          <a:p>
            <a:pPr indent="0" marL="0">
              <a:buNone/>
            </a:pPr>
            <a:r>
              <a:rPr lang="en-US" sz="1100" b="1" spc="200" kern="0" dirty="0">
                <a:solidFill>
                  <a:srgbClr val="7A2E2A"/>
                </a:solidFill>
                <a:latin typeface="Arial" pitchFamily="34" charset="0"/>
                <a:ea typeface="Arial" pitchFamily="34" charset="-122"/>
                <a:cs typeface="Arial" pitchFamily="34" charset="-120"/>
              </a:rPr>
              <a:t>4  ·  WHY WE'RE HERE</a:t>
            </a:r>
            <a:endParaRPr lang="en-US" sz="1100" dirty="0"/>
          </a:p>
        </p:txBody>
      </p:sp>
      <p:sp>
        <p:nvSpPr>
          <p:cNvPr id="3" name="Text 1"/>
          <p:cNvSpPr/>
          <p:nvPr/>
        </p:nvSpPr>
        <p:spPr>
          <a:xfrm>
            <a:off x="548640" y="914400"/>
            <a:ext cx="10972800" cy="1097280"/>
          </a:xfrm>
          <a:prstGeom prst="rect">
            <a:avLst/>
          </a:prstGeom>
          <a:noFill/>
          <a:ln/>
        </p:spPr>
        <p:txBody>
          <a:bodyPr wrap="square" rtlCol="0" anchor="t"/>
          <a:lstStyle/>
          <a:p>
            <a:pPr indent="0" marL="0">
              <a:buNone/>
            </a:pPr>
            <a:r>
              <a:rPr lang="en-US" sz="3400" dirty="0">
                <a:solidFill>
                  <a:srgbClr val="1D1A17"/>
                </a:solidFill>
                <a:latin typeface="Georgia" pitchFamily="34" charset="0"/>
                <a:ea typeface="Georgia" pitchFamily="34" charset="-122"/>
                <a:cs typeface="Georgia" pitchFamily="34" charset="-120"/>
              </a:rPr>
              <a:t>No single rulebook</a:t>
            </a:r>
            <a:endParaRPr lang="en-US" sz="3400" dirty="0"/>
          </a:p>
        </p:txBody>
      </p:sp>
      <p:sp>
        <p:nvSpPr>
          <p:cNvPr id="4" name="Text 2"/>
          <p:cNvSpPr/>
          <p:nvPr/>
        </p:nvSpPr>
        <p:spPr>
          <a:xfrm>
            <a:off x="548640" y="2194560"/>
            <a:ext cx="10972800" cy="4023360"/>
          </a:xfrm>
          <a:prstGeom prst="rect">
            <a:avLst/>
          </a:prstGeom>
          <a:noFill/>
          <a:ln/>
        </p:spPr>
        <p:txBody>
          <a:bodyPr wrap="square" rtlCol="0" anchor="t"/>
          <a:lstStyle/>
          <a:p>
            <a:pPr indent="0" marL="0">
              <a:spcAft>
                <a:spcPts val="1000"/>
              </a:spcAft>
              <a:buNone/>
            </a:pPr>
            <a:r>
              <a:rPr lang="en-US" sz="2000" dirty="0">
                <a:solidFill>
                  <a:srgbClr val="1D1A17"/>
                </a:solidFill>
                <a:latin typeface="Arial" pitchFamily="34" charset="0"/>
                <a:ea typeface="Arial" pitchFamily="34" charset="-122"/>
                <a:cs typeface="Arial" pitchFamily="34" charset="-120"/>
              </a:rPr>
              <a:t>Rules that already govern schools now reach AI: safeguarding (KCSIE), exams (JCQ), data protection (UK GDPR and the ICO) and the DfE's product safety standards, with governors overseeing all four.</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A352E"/>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10972800" cy="365760"/>
          </a:xfrm>
          <a:prstGeom prst="rect">
            <a:avLst/>
          </a:prstGeom>
          <a:noFill/>
          <a:ln/>
        </p:spPr>
        <p:txBody>
          <a:bodyPr wrap="square" rtlCol="0" anchor="ctr"/>
          <a:lstStyle/>
          <a:p>
            <a:pPr indent="0" marL="0">
              <a:buNone/>
            </a:pPr>
            <a:r>
              <a:rPr lang="en-US" sz="1100" b="1" spc="200" kern="0" dirty="0">
                <a:solidFill>
                  <a:srgbClr val="7A2E2A"/>
                </a:solidFill>
                <a:latin typeface="Arial" pitchFamily="34" charset="0"/>
                <a:ea typeface="Arial" pitchFamily="34" charset="-122"/>
                <a:cs typeface="Arial" pitchFamily="34" charset="-120"/>
              </a:rPr>
              <a:t>5  ·  THE RULES, AND WHO HOLDS THEM</a:t>
            </a:r>
            <a:endParaRPr lang="en-US" sz="1100" dirty="0"/>
          </a:p>
        </p:txBody>
      </p:sp>
      <p:sp>
        <p:nvSpPr>
          <p:cNvPr id="3" name="Text 1"/>
          <p:cNvSpPr/>
          <p:nvPr/>
        </p:nvSpPr>
        <p:spPr>
          <a:xfrm>
            <a:off x="548640" y="914400"/>
            <a:ext cx="10972800" cy="1097280"/>
          </a:xfrm>
          <a:prstGeom prst="rect">
            <a:avLst/>
          </a:prstGeom>
          <a:noFill/>
          <a:ln/>
        </p:spPr>
        <p:txBody>
          <a:bodyPr wrap="square" rtlCol="0" anchor="t"/>
          <a:lstStyle/>
          <a:p>
            <a:pPr indent="0" marL="0">
              <a:buNone/>
            </a:pPr>
            <a:r>
              <a:rPr lang="en-US" sz="3400" dirty="0">
                <a:solidFill>
                  <a:srgbClr val="1D1A17"/>
                </a:solidFill>
                <a:latin typeface="Georgia" pitchFamily="34" charset="0"/>
                <a:ea typeface="Georgia" pitchFamily="34" charset="-122"/>
                <a:cs typeface="Georgia" pitchFamily="34" charset="-120"/>
              </a:rPr>
              <a:t>Safeguarding: KCSIE 2026 and the DSL</a:t>
            </a:r>
            <a:endParaRPr lang="en-US" sz="3400" dirty="0"/>
          </a:p>
        </p:txBody>
      </p:sp>
      <p:sp>
        <p:nvSpPr>
          <p:cNvPr id="4" name="Text 2"/>
          <p:cNvSpPr/>
          <p:nvPr/>
        </p:nvSpPr>
        <p:spPr>
          <a:xfrm>
            <a:off x="548640" y="2194560"/>
            <a:ext cx="10972800" cy="4023360"/>
          </a:xfrm>
          <a:prstGeom prst="rect">
            <a:avLst/>
          </a:prstGeom>
          <a:noFill/>
          <a:ln/>
        </p:spPr>
        <p:txBody>
          <a:bodyPr wrap="square" rtlCol="0" anchor="t"/>
          <a:lstStyle/>
          <a:p>
            <a:pPr indent="0" marL="0">
              <a:spcAft>
                <a:spcPts val="1000"/>
              </a:spcAft>
              <a:buNone/>
            </a:pPr>
            <a:r>
              <a:rPr lang="en-US" sz="2000" dirty="0">
                <a:solidFill>
                  <a:srgbClr val="1D1A17"/>
                </a:solidFill>
                <a:latin typeface="Arial" pitchFamily="34" charset="0"/>
                <a:ea typeface="Arial" pitchFamily="34" charset="-122"/>
                <a:cs typeface="Arial" pitchFamily="34" charset="-120"/>
              </a:rPr>
              <a:t>AI-generated or altered images, including deepfakes, count as nudes and semi-nudes.</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Harmful interaction with AI apps that simulate other people counts as a contact risk (KCSIE 2026, paragraph 165).</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All staff are trained in online safety, including filtering and monitoring.</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Concerns go to the DSL or a deputy without delay.</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A352E"/>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10972800" cy="365760"/>
          </a:xfrm>
          <a:prstGeom prst="rect">
            <a:avLst/>
          </a:prstGeom>
          <a:noFill/>
          <a:ln/>
        </p:spPr>
        <p:txBody>
          <a:bodyPr wrap="square" rtlCol="0" anchor="ctr"/>
          <a:lstStyle/>
          <a:p>
            <a:pPr indent="0" marL="0">
              <a:buNone/>
            </a:pPr>
            <a:r>
              <a:rPr lang="en-US" sz="1100" b="1" spc="200" kern="0" dirty="0">
                <a:solidFill>
                  <a:srgbClr val="7A2E2A"/>
                </a:solidFill>
                <a:latin typeface="Arial" pitchFamily="34" charset="0"/>
                <a:ea typeface="Arial" pitchFamily="34" charset="-122"/>
                <a:cs typeface="Arial" pitchFamily="34" charset="-120"/>
              </a:rPr>
              <a:t>6  ·  THE RULES, AND WHO HOLDS THEM</a:t>
            </a:r>
            <a:endParaRPr lang="en-US" sz="1100" dirty="0"/>
          </a:p>
        </p:txBody>
      </p:sp>
      <p:sp>
        <p:nvSpPr>
          <p:cNvPr id="3" name="Text 1"/>
          <p:cNvSpPr/>
          <p:nvPr/>
        </p:nvSpPr>
        <p:spPr>
          <a:xfrm>
            <a:off x="548640" y="914400"/>
            <a:ext cx="10972800" cy="1097280"/>
          </a:xfrm>
          <a:prstGeom prst="rect">
            <a:avLst/>
          </a:prstGeom>
          <a:noFill/>
          <a:ln/>
        </p:spPr>
        <p:txBody>
          <a:bodyPr wrap="square" rtlCol="0" anchor="t"/>
          <a:lstStyle/>
          <a:p>
            <a:pPr indent="0" marL="0">
              <a:buNone/>
            </a:pPr>
            <a:r>
              <a:rPr lang="en-US" sz="3400" dirty="0">
                <a:solidFill>
                  <a:srgbClr val="1D1A17"/>
                </a:solidFill>
                <a:latin typeface="Georgia" pitchFamily="34" charset="0"/>
                <a:ea typeface="Georgia" pitchFamily="34" charset="-122"/>
                <a:cs typeface="Georgia" pitchFamily="34" charset="-120"/>
              </a:rPr>
              <a:t>Exams: JCQ and the exams officer</a:t>
            </a:r>
            <a:endParaRPr lang="en-US" sz="3400" dirty="0"/>
          </a:p>
        </p:txBody>
      </p:sp>
      <p:sp>
        <p:nvSpPr>
          <p:cNvPr id="4" name="Text 2"/>
          <p:cNvSpPr/>
          <p:nvPr/>
        </p:nvSpPr>
        <p:spPr>
          <a:xfrm>
            <a:off x="548640" y="2194560"/>
            <a:ext cx="10972800" cy="4023360"/>
          </a:xfrm>
          <a:prstGeom prst="rect">
            <a:avLst/>
          </a:prstGeom>
          <a:noFill/>
          <a:ln/>
        </p:spPr>
        <p:txBody>
          <a:bodyPr wrap="square" rtlCol="0" anchor="t"/>
          <a:lstStyle/>
          <a:p>
            <a:pPr indent="0" marL="0">
              <a:spcAft>
                <a:spcPts val="1000"/>
              </a:spcAft>
              <a:buNone/>
            </a:pPr>
            <a:r>
              <a:rPr lang="en-US" sz="2000" dirty="0">
                <a:solidFill>
                  <a:srgbClr val="1D1A17"/>
                </a:solidFill>
                <a:latin typeface="Arial" pitchFamily="34" charset="0"/>
                <a:ea typeface="Arial" pitchFamily="34" charset="-122"/>
                <a:cs typeface="Arial" pitchFamily="34" charset="-120"/>
              </a:rPr>
              <a:t>Work must be the candidate's own; permitted AI use is acknowledged, with the tool and the date; teachers mark all of the work themselves; the malpractice policy covers AI; the signed declaration decides the route.</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A352E"/>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10972800" cy="365760"/>
          </a:xfrm>
          <a:prstGeom prst="rect">
            <a:avLst/>
          </a:prstGeom>
          <a:noFill/>
          <a:ln/>
        </p:spPr>
        <p:txBody>
          <a:bodyPr wrap="square" rtlCol="0" anchor="ctr"/>
          <a:lstStyle/>
          <a:p>
            <a:pPr indent="0" marL="0">
              <a:buNone/>
            </a:pPr>
            <a:r>
              <a:rPr lang="en-US" sz="1100" b="1" spc="200" kern="0" dirty="0">
                <a:solidFill>
                  <a:srgbClr val="7A2E2A"/>
                </a:solidFill>
                <a:latin typeface="Arial" pitchFamily="34" charset="0"/>
                <a:ea typeface="Arial" pitchFamily="34" charset="-122"/>
                <a:cs typeface="Arial" pitchFamily="34" charset="-120"/>
              </a:rPr>
              <a:t>7  ·  THE RULES, AND WHO HOLDS THEM</a:t>
            </a:r>
            <a:endParaRPr lang="en-US" sz="1100" dirty="0"/>
          </a:p>
        </p:txBody>
      </p:sp>
      <p:sp>
        <p:nvSpPr>
          <p:cNvPr id="3" name="Text 1"/>
          <p:cNvSpPr/>
          <p:nvPr/>
        </p:nvSpPr>
        <p:spPr>
          <a:xfrm>
            <a:off x="548640" y="914400"/>
            <a:ext cx="10972800" cy="1097280"/>
          </a:xfrm>
          <a:prstGeom prst="rect">
            <a:avLst/>
          </a:prstGeom>
          <a:noFill/>
          <a:ln/>
        </p:spPr>
        <p:txBody>
          <a:bodyPr wrap="square" rtlCol="0" anchor="t"/>
          <a:lstStyle/>
          <a:p>
            <a:pPr indent="0" marL="0">
              <a:buNone/>
            </a:pPr>
            <a:r>
              <a:rPr lang="en-US" sz="3400" dirty="0">
                <a:solidFill>
                  <a:srgbClr val="1D1A17"/>
                </a:solidFill>
                <a:latin typeface="Georgia" pitchFamily="34" charset="0"/>
                <a:ea typeface="Georgia" pitchFamily="34" charset="-122"/>
                <a:cs typeface="Georgia" pitchFamily="34" charset="-120"/>
              </a:rPr>
              <a:t>Data protection: UK GDPR, the ICO and the DPO</a:t>
            </a:r>
            <a:endParaRPr lang="en-US" sz="3400" dirty="0"/>
          </a:p>
        </p:txBody>
      </p:sp>
      <p:sp>
        <p:nvSpPr>
          <p:cNvPr id="4" name="Text 2"/>
          <p:cNvSpPr/>
          <p:nvPr/>
        </p:nvSpPr>
        <p:spPr>
          <a:xfrm>
            <a:off x="548640" y="2194560"/>
            <a:ext cx="10972800" cy="4023360"/>
          </a:xfrm>
          <a:prstGeom prst="rect">
            <a:avLst/>
          </a:prstGeom>
          <a:noFill/>
          <a:ln/>
        </p:spPr>
        <p:txBody>
          <a:bodyPr wrap="square" rtlCol="0" anchor="t"/>
          <a:lstStyle/>
          <a:p>
            <a:pPr indent="0" marL="0">
              <a:spcAft>
                <a:spcPts val="1000"/>
              </a:spcAft>
              <a:buNone/>
            </a:pPr>
            <a:r>
              <a:rPr lang="en-US" sz="2000" dirty="0">
                <a:solidFill>
                  <a:srgbClr val="1D1A17"/>
                </a:solidFill>
                <a:latin typeface="Arial" pitchFamily="34" charset="0"/>
                <a:ea typeface="Arial" pitchFamily="34" charset="-122"/>
                <a:cs typeface="Arial" pitchFamily="34" charset="-120"/>
              </a:rPr>
              <a:t>The school, trust or college answers for personal data, in AI tools too.</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Approved tools only, and ask the DPO before pupils' data goes in.</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A new tool with personal data: a DPIA first.</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Something gone in that shouldn't: tell the DPO straight away.</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A352E"/>
                </a:solidFill>
                <a:latin typeface="Arial"/>
                <a:ea typeface="Arial"/>
                <a:cs typeface="Aria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10972800" cy="365760"/>
          </a:xfrm>
          <a:prstGeom prst="rect">
            <a:avLst/>
          </a:prstGeom>
          <a:noFill/>
          <a:ln/>
        </p:spPr>
        <p:txBody>
          <a:bodyPr wrap="square" rtlCol="0" anchor="ctr"/>
          <a:lstStyle/>
          <a:p>
            <a:pPr indent="0" marL="0">
              <a:buNone/>
            </a:pPr>
            <a:r>
              <a:rPr lang="en-US" sz="1100" b="1" spc="200" kern="0" dirty="0">
                <a:solidFill>
                  <a:srgbClr val="7A2E2A"/>
                </a:solidFill>
                <a:latin typeface="Arial" pitchFamily="34" charset="0"/>
                <a:ea typeface="Arial" pitchFamily="34" charset="-122"/>
                <a:cs typeface="Arial" pitchFamily="34" charset="-120"/>
              </a:rPr>
              <a:t>8  ·  THE RULES, AND WHO HOLDS THEM</a:t>
            </a:r>
            <a:endParaRPr lang="en-US" sz="1100" dirty="0"/>
          </a:p>
        </p:txBody>
      </p:sp>
      <p:sp>
        <p:nvSpPr>
          <p:cNvPr id="3" name="Text 1"/>
          <p:cNvSpPr/>
          <p:nvPr/>
        </p:nvSpPr>
        <p:spPr>
          <a:xfrm>
            <a:off x="548640" y="914400"/>
            <a:ext cx="10972800" cy="1097280"/>
          </a:xfrm>
          <a:prstGeom prst="rect">
            <a:avLst/>
          </a:prstGeom>
          <a:noFill/>
          <a:ln/>
        </p:spPr>
        <p:txBody>
          <a:bodyPr wrap="square" rtlCol="0" anchor="t"/>
          <a:lstStyle/>
          <a:p>
            <a:pPr indent="0" marL="0">
              <a:buNone/>
            </a:pPr>
            <a:r>
              <a:rPr lang="en-US" sz="3400" dirty="0">
                <a:solidFill>
                  <a:srgbClr val="1D1A17"/>
                </a:solidFill>
                <a:latin typeface="Georgia" pitchFamily="34" charset="0"/>
                <a:ea typeface="Georgia" pitchFamily="34" charset="-122"/>
                <a:cs typeface="Georgia" pitchFamily="34" charset="-120"/>
              </a:rPr>
              <a:t>Choosing tools: the DfE's product safety standards</a:t>
            </a:r>
            <a:endParaRPr lang="en-US" sz="3400" dirty="0"/>
          </a:p>
        </p:txBody>
      </p:sp>
      <p:sp>
        <p:nvSpPr>
          <p:cNvPr id="4" name="Text 2"/>
          <p:cNvSpPr/>
          <p:nvPr/>
        </p:nvSpPr>
        <p:spPr>
          <a:xfrm>
            <a:off x="548640" y="2194560"/>
            <a:ext cx="10972800" cy="4023360"/>
          </a:xfrm>
          <a:prstGeom prst="rect">
            <a:avLst/>
          </a:prstGeom>
          <a:noFill/>
          <a:ln/>
        </p:spPr>
        <p:txBody>
          <a:bodyPr wrap="square" rtlCol="0" anchor="t"/>
          <a:lstStyle/>
          <a:p>
            <a:pPr indent="0" marL="0">
              <a:spcAft>
                <a:spcPts val="1000"/>
              </a:spcAft>
              <a:buNone/>
            </a:pPr>
            <a:r>
              <a:rPr lang="en-US" sz="2000" dirty="0">
                <a:solidFill>
                  <a:srgbClr val="1D1A17"/>
                </a:solidFill>
                <a:latin typeface="Arial" pitchFamily="34" charset="0"/>
                <a:ea typeface="Arial" pitchFamily="34" charset="-122"/>
                <a:cs typeface="Arial" pitchFamily="34" charset="-120"/>
              </a:rPr>
              <a:t>What an AI product should do to be safe in education, from filtering, monitoring, security and privacy to, since January 2026, cognitive, emotional and social development, mental health and manipulation.</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Here, new tools are approved by [approving role] on the DPO's advice.</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A352E"/>
                </a:solidFill>
                <a:latin typeface="Arial"/>
                <a:ea typeface="Arial"/>
                <a:cs typeface="Aria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10972800" cy="365760"/>
          </a:xfrm>
          <a:prstGeom prst="rect">
            <a:avLst/>
          </a:prstGeom>
          <a:noFill/>
          <a:ln/>
        </p:spPr>
        <p:txBody>
          <a:bodyPr wrap="square" rtlCol="0" anchor="ctr"/>
          <a:lstStyle/>
          <a:p>
            <a:pPr indent="0" marL="0">
              <a:buNone/>
            </a:pPr>
            <a:r>
              <a:rPr lang="en-US" sz="1100" b="1" spc="200" kern="0" dirty="0">
                <a:solidFill>
                  <a:srgbClr val="7A2E2A"/>
                </a:solidFill>
                <a:latin typeface="Arial" pitchFamily="34" charset="0"/>
                <a:ea typeface="Arial" pitchFamily="34" charset="-122"/>
                <a:cs typeface="Arial" pitchFamily="34" charset="-120"/>
              </a:rPr>
              <a:t>9  ·  THE RULES, AND WHO HOLDS THEM</a:t>
            </a:r>
            <a:endParaRPr lang="en-US" sz="1100" dirty="0"/>
          </a:p>
        </p:txBody>
      </p:sp>
      <p:sp>
        <p:nvSpPr>
          <p:cNvPr id="3" name="Text 1"/>
          <p:cNvSpPr/>
          <p:nvPr/>
        </p:nvSpPr>
        <p:spPr>
          <a:xfrm>
            <a:off x="548640" y="914400"/>
            <a:ext cx="10972800" cy="1097280"/>
          </a:xfrm>
          <a:prstGeom prst="rect">
            <a:avLst/>
          </a:prstGeom>
          <a:noFill/>
          <a:ln/>
        </p:spPr>
        <p:txBody>
          <a:bodyPr wrap="square" rtlCol="0" anchor="t"/>
          <a:lstStyle/>
          <a:p>
            <a:pPr indent="0" marL="0">
              <a:buNone/>
            </a:pPr>
            <a:r>
              <a:rPr lang="en-US" sz="3400" dirty="0">
                <a:solidFill>
                  <a:srgbClr val="1D1A17"/>
                </a:solidFill>
                <a:latin typeface="Georgia" pitchFamily="34" charset="0"/>
                <a:ea typeface="Georgia" pitchFamily="34" charset="-122"/>
                <a:cs typeface="Georgia" pitchFamily="34" charset="-120"/>
              </a:rPr>
              <a:t>Governors and trustees</a:t>
            </a:r>
            <a:endParaRPr lang="en-US" sz="3400" dirty="0"/>
          </a:p>
        </p:txBody>
      </p:sp>
      <p:sp>
        <p:nvSpPr>
          <p:cNvPr id="4" name="Text 2"/>
          <p:cNvSpPr/>
          <p:nvPr/>
        </p:nvSpPr>
        <p:spPr>
          <a:xfrm>
            <a:off x="548640" y="2194560"/>
            <a:ext cx="10972800" cy="4023360"/>
          </a:xfrm>
          <a:prstGeom prst="rect">
            <a:avLst/>
          </a:prstGeom>
          <a:noFill/>
          <a:ln/>
        </p:spPr>
        <p:txBody>
          <a:bodyPr wrap="square" rtlCol="0" anchor="t"/>
          <a:lstStyle/>
          <a:p>
            <a:pPr indent="0" marL="0">
              <a:spcAft>
                <a:spcPts val="1000"/>
              </a:spcAft>
              <a:buNone/>
            </a:pPr>
            <a:r>
              <a:rPr lang="en-US" sz="2000" dirty="0">
                <a:solidFill>
                  <a:srgbClr val="1D1A17"/>
                </a:solidFill>
                <a:latin typeface="Arial" pitchFamily="34" charset="0"/>
                <a:ea typeface="Arial" pitchFamily="34" charset="-122"/>
                <a:cs typeface="Arial" pitchFamily="34" charset="-120"/>
              </a:rPr>
              <a:t>Strategic responsibility for safeguarding, for filtering and monitoring, and for data protection.</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Their part: ask for assurance, and minute the answer.</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The yearly filtering review is carried out by senior leaders, the DSL and IT support.</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A352E"/>
                </a:solidFill>
                <a:latin typeface="Arial"/>
                <a:ea typeface="Arial"/>
                <a:cs typeface="Aria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10972800" cy="365760"/>
          </a:xfrm>
          <a:prstGeom prst="rect">
            <a:avLst/>
          </a:prstGeom>
          <a:noFill/>
          <a:ln/>
        </p:spPr>
        <p:txBody>
          <a:bodyPr wrap="square" rtlCol="0" anchor="ctr"/>
          <a:lstStyle/>
          <a:p>
            <a:pPr indent="0" marL="0">
              <a:buNone/>
            </a:pPr>
            <a:r>
              <a:rPr lang="en-US" sz="1100" b="1" spc="200" kern="0" dirty="0">
                <a:solidFill>
                  <a:srgbClr val="7A2E2A"/>
                </a:solidFill>
                <a:latin typeface="Arial" pitchFamily="34" charset="0"/>
                <a:ea typeface="Arial" pitchFamily="34" charset="-122"/>
                <a:cs typeface="Arial" pitchFamily="34" charset="-120"/>
              </a:rPr>
              <a:t>10  ·  THE RULES, AND WHO HOLDS THEM</a:t>
            </a:r>
            <a:endParaRPr lang="en-US" sz="1100" dirty="0"/>
          </a:p>
        </p:txBody>
      </p:sp>
      <p:sp>
        <p:nvSpPr>
          <p:cNvPr id="3" name="Text 1"/>
          <p:cNvSpPr/>
          <p:nvPr/>
        </p:nvSpPr>
        <p:spPr>
          <a:xfrm>
            <a:off x="548640" y="914400"/>
            <a:ext cx="10972800" cy="1097280"/>
          </a:xfrm>
          <a:prstGeom prst="rect">
            <a:avLst/>
          </a:prstGeom>
          <a:noFill/>
          <a:ln/>
        </p:spPr>
        <p:txBody>
          <a:bodyPr wrap="square" rtlCol="0" anchor="t"/>
          <a:lstStyle/>
          <a:p>
            <a:pPr indent="0" marL="0">
              <a:buNone/>
            </a:pPr>
            <a:r>
              <a:rPr lang="en-US" sz="3400" dirty="0">
                <a:solidFill>
                  <a:srgbClr val="1D1A17"/>
                </a:solidFill>
                <a:latin typeface="Georgia" pitchFamily="34" charset="0"/>
                <a:ea typeface="Georgia" pitchFamily="34" charset="-122"/>
                <a:cs typeface="Georgia" pitchFamily="34" charset="-120"/>
              </a:rPr>
              <a:t>The map, with our names on it</a:t>
            </a:r>
            <a:endParaRPr lang="en-US" sz="3400" dirty="0"/>
          </a:p>
        </p:txBody>
      </p:sp>
      <p:sp>
        <p:nvSpPr>
          <p:cNvPr id="4" name="Text 2"/>
          <p:cNvSpPr/>
          <p:nvPr/>
        </p:nvSpPr>
        <p:spPr>
          <a:xfrm>
            <a:off x="548640" y="2194560"/>
            <a:ext cx="10972800" cy="4023360"/>
          </a:xfrm>
          <a:prstGeom prst="rect">
            <a:avLst/>
          </a:prstGeom>
          <a:noFill/>
          <a:ln/>
        </p:spPr>
        <p:txBody>
          <a:bodyPr wrap="square" rtlCol="0" anchor="t"/>
          <a:lstStyle/>
          <a:p>
            <a:pPr indent="0" marL="0">
              <a:spcAft>
                <a:spcPts val="1000"/>
              </a:spcAft>
              <a:buNone/>
            </a:pPr>
            <a:r>
              <a:rPr lang="en-US" sz="2000" dirty="0">
                <a:solidFill>
                  <a:srgbClr val="1D1A17"/>
                </a:solidFill>
                <a:latin typeface="Arial" pitchFamily="34" charset="0"/>
                <a:ea typeface="Arial" pitchFamily="34" charset="-122"/>
                <a:cs typeface="Arial" pitchFamily="34" charset="-120"/>
              </a:rPr>
              <a:t>A table with a row for each set of rules (KCSIE, JCQ, UK GDPR and the ICO, the DfE's standards, governors), what each asks about AI in a few words, and who holds it here: [DSL], [exams officer], [DPO], [approving role], [chair or link governor].</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A352E"/>
                </a:solidFill>
                <a:latin typeface="Arial"/>
                <a:ea typeface="Arial"/>
                <a:cs typeface="Aria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10972800" cy="365760"/>
          </a:xfrm>
          <a:prstGeom prst="rect">
            <a:avLst/>
          </a:prstGeom>
          <a:noFill/>
          <a:ln/>
        </p:spPr>
        <p:txBody>
          <a:bodyPr wrap="square" rtlCol="0" anchor="ctr"/>
          <a:lstStyle/>
          <a:p>
            <a:pPr indent="0" marL="0">
              <a:buNone/>
            </a:pPr>
            <a:r>
              <a:rPr lang="en-US" sz="1100" b="1" spc="200" kern="0" dirty="0">
                <a:solidFill>
                  <a:srgbClr val="7A2E2A"/>
                </a:solidFill>
                <a:latin typeface="Arial" pitchFamily="34" charset="0"/>
                <a:ea typeface="Arial" pitchFamily="34" charset="-122"/>
                <a:cs typeface="Arial" pitchFamily="34" charset="-120"/>
              </a:rPr>
              <a:t>11  ·  THE CHECK</a:t>
            </a:r>
            <a:endParaRPr lang="en-US" sz="1100" dirty="0"/>
          </a:p>
        </p:txBody>
      </p:sp>
      <p:sp>
        <p:nvSpPr>
          <p:cNvPr id="3" name="Text 1"/>
          <p:cNvSpPr/>
          <p:nvPr/>
        </p:nvSpPr>
        <p:spPr>
          <a:xfrm>
            <a:off x="548640" y="914400"/>
            <a:ext cx="10972800" cy="1097280"/>
          </a:xfrm>
          <a:prstGeom prst="rect">
            <a:avLst/>
          </a:prstGeom>
          <a:noFill/>
          <a:ln/>
        </p:spPr>
        <p:txBody>
          <a:bodyPr wrap="square" rtlCol="0" anchor="t"/>
          <a:lstStyle/>
          <a:p>
            <a:pPr indent="0" marL="0">
              <a:buNone/>
            </a:pPr>
            <a:r>
              <a:rPr lang="en-US" sz="3400" dirty="0">
                <a:solidFill>
                  <a:srgbClr val="1D1A17"/>
                </a:solidFill>
                <a:latin typeface="Georgia" pitchFamily="34" charset="0"/>
                <a:ea typeface="Georgia" pitchFamily="34" charset="-122"/>
                <a:cs typeface="Georgia" pitchFamily="34" charset="-120"/>
              </a:rPr>
              <a:t>Fluent isn't the same as true</a:t>
            </a:r>
            <a:endParaRPr lang="en-US" sz="3400" dirty="0"/>
          </a:p>
        </p:txBody>
      </p:sp>
      <p:sp>
        <p:nvSpPr>
          <p:cNvPr id="4" name="Text 2"/>
          <p:cNvSpPr/>
          <p:nvPr/>
        </p:nvSpPr>
        <p:spPr>
          <a:xfrm>
            <a:off x="548640" y="2194560"/>
            <a:ext cx="10972800" cy="4023360"/>
          </a:xfrm>
          <a:prstGeom prst="rect">
            <a:avLst/>
          </a:prstGeom>
          <a:noFill/>
          <a:ln/>
        </p:spPr>
        <p:txBody>
          <a:bodyPr wrap="square" rtlCol="0" anchor="t"/>
          <a:lstStyle/>
          <a:p>
            <a:pPr indent="0" marL="0">
              <a:spcAft>
                <a:spcPts val="1000"/>
              </a:spcAft>
              <a:buNone/>
            </a:pPr>
            <a:r>
              <a:rPr lang="en-US" sz="2000" dirty="0">
                <a:solidFill>
                  <a:srgbClr val="1D1A17"/>
                </a:solidFill>
                <a:latin typeface="Arial" pitchFamily="34" charset="0"/>
                <a:ea typeface="Arial" pitchFamily="34" charset="-122"/>
                <a:cs typeface="Arial" pitchFamily="34" charset="-120"/>
              </a:rPr>
              <a:t>AI produces the most plausible answer, not the checked one, and goes wrong on specifics: names, dates, numbers, quotations, rules.</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The DfE: "Any content produced requires critical judgement to check for appropriateness and accuracy."</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A352E"/>
                </a:solidFill>
                <a:latin typeface="Arial"/>
                <a:ea typeface="Arial"/>
                <a:cs typeface="Aria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10972800" cy="365760"/>
          </a:xfrm>
          <a:prstGeom prst="rect">
            <a:avLst/>
          </a:prstGeom>
          <a:noFill/>
          <a:ln/>
        </p:spPr>
        <p:txBody>
          <a:bodyPr wrap="square" rtlCol="0" anchor="ctr"/>
          <a:lstStyle/>
          <a:p>
            <a:pPr indent="0" marL="0">
              <a:buNone/>
            </a:pPr>
            <a:r>
              <a:rPr lang="en-US" sz="1100" b="1" spc="200" kern="0" dirty="0">
                <a:solidFill>
                  <a:srgbClr val="7A2E2A"/>
                </a:solidFill>
                <a:latin typeface="Arial" pitchFamily="34" charset="0"/>
                <a:ea typeface="Arial" pitchFamily="34" charset="-122"/>
                <a:cs typeface="Arial" pitchFamily="34" charset="-120"/>
              </a:rPr>
              <a:t>12  ·  THE CHECK</a:t>
            </a:r>
            <a:endParaRPr lang="en-US" sz="1100" dirty="0"/>
          </a:p>
        </p:txBody>
      </p:sp>
      <p:sp>
        <p:nvSpPr>
          <p:cNvPr id="3" name="Text 1"/>
          <p:cNvSpPr/>
          <p:nvPr/>
        </p:nvSpPr>
        <p:spPr>
          <a:xfrm>
            <a:off x="548640" y="914400"/>
            <a:ext cx="10972800" cy="1097280"/>
          </a:xfrm>
          <a:prstGeom prst="rect">
            <a:avLst/>
          </a:prstGeom>
          <a:noFill/>
          <a:ln/>
        </p:spPr>
        <p:txBody>
          <a:bodyPr wrap="square" rtlCol="0" anchor="t"/>
          <a:lstStyle/>
          <a:p>
            <a:pPr indent="0" marL="0">
              <a:buNone/>
            </a:pPr>
            <a:r>
              <a:rPr lang="en-US" sz="3400" dirty="0">
                <a:solidFill>
                  <a:srgbClr val="1D1A17"/>
                </a:solidFill>
                <a:latin typeface="Georgia" pitchFamily="34" charset="0"/>
                <a:ea typeface="Georgia" pitchFamily="34" charset="-122"/>
                <a:cs typeface="Georgia" pitchFamily="34" charset="-120"/>
              </a:rPr>
              <a:t>The check</a:t>
            </a:r>
            <a:endParaRPr lang="en-US" sz="3400" dirty="0"/>
          </a:p>
        </p:txBody>
      </p:sp>
      <p:sp>
        <p:nvSpPr>
          <p:cNvPr id="4" name="Text 2"/>
          <p:cNvSpPr/>
          <p:nvPr/>
        </p:nvSpPr>
        <p:spPr>
          <a:xfrm>
            <a:off x="548640" y="2194560"/>
            <a:ext cx="10972800" cy="4023360"/>
          </a:xfrm>
          <a:prstGeom prst="rect">
            <a:avLst/>
          </a:prstGeom>
          <a:noFill/>
          <a:ln/>
        </p:spPr>
        <p:txBody>
          <a:bodyPr wrap="square" rtlCol="0" anchor="t"/>
          <a:lstStyle/>
          <a:p>
            <a:pPr indent="0" marL="0">
              <a:spcAft>
                <a:spcPts val="1000"/>
              </a:spcAft>
              <a:buNone/>
            </a:pPr>
            <a:r>
              <a:rPr lang="en-US" sz="2000" dirty="0">
                <a:solidFill>
                  <a:srgbClr val="1D1A17"/>
                </a:solidFill>
                <a:latin typeface="Arial" pitchFamily="34" charset="0"/>
                <a:ea typeface="Arial" pitchFamily="34" charset="-122"/>
                <a:cs typeface="Arial" pitchFamily="34" charset="-120"/>
              </a:rPr>
              <a:t>1.</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Open a source you already trust.</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2.</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What's wrong?</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3.</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What's missing?</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4.</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What's confusing?</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Then: use it, fix it, or bin it.</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A352E"/>
                </a:solidFill>
                <a:latin typeface="Arial"/>
                <a:ea typeface="Arial"/>
                <a:cs typeface="Aria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10972800" cy="365760"/>
          </a:xfrm>
          <a:prstGeom prst="rect">
            <a:avLst/>
          </a:prstGeom>
          <a:noFill/>
          <a:ln/>
        </p:spPr>
        <p:txBody>
          <a:bodyPr wrap="square" rtlCol="0" anchor="ctr"/>
          <a:lstStyle/>
          <a:p>
            <a:pPr indent="0" marL="0">
              <a:buNone/>
            </a:pPr>
            <a:r>
              <a:rPr lang="en-US" sz="1100" b="1" spc="200" kern="0" dirty="0">
                <a:solidFill>
                  <a:srgbClr val="7A2E2A"/>
                </a:solidFill>
                <a:latin typeface="Arial" pitchFamily="34" charset="0"/>
                <a:ea typeface="Arial" pitchFamily="34" charset="-122"/>
                <a:cs typeface="Arial" pitchFamily="34" charset="-120"/>
              </a:rPr>
              <a:t>13  ·  THE CHECK</a:t>
            </a:r>
            <a:endParaRPr lang="en-US" sz="1100" dirty="0"/>
          </a:p>
        </p:txBody>
      </p:sp>
      <p:sp>
        <p:nvSpPr>
          <p:cNvPr id="3" name="Text 1"/>
          <p:cNvSpPr/>
          <p:nvPr/>
        </p:nvSpPr>
        <p:spPr>
          <a:xfrm>
            <a:off x="548640" y="914400"/>
            <a:ext cx="10972800" cy="1097280"/>
          </a:xfrm>
          <a:prstGeom prst="rect">
            <a:avLst/>
          </a:prstGeom>
          <a:noFill/>
          <a:ln/>
        </p:spPr>
        <p:txBody>
          <a:bodyPr wrap="square" rtlCol="0" anchor="t"/>
          <a:lstStyle/>
          <a:p>
            <a:pPr indent="0" marL="0">
              <a:buNone/>
            </a:pPr>
            <a:r>
              <a:rPr lang="en-US" sz="3400" dirty="0">
                <a:solidFill>
                  <a:srgbClr val="1D1A17"/>
                </a:solidFill>
                <a:latin typeface="Georgia" pitchFamily="34" charset="0"/>
                <a:ea typeface="Georgia" pitchFamily="34" charset="-122"/>
                <a:cs typeface="Georgia" pitchFamily="34" charset="-120"/>
              </a:rPr>
              <a:t>Try it (8 minutes)</a:t>
            </a:r>
            <a:endParaRPr lang="en-US" sz="3400" dirty="0"/>
          </a:p>
        </p:txBody>
      </p:sp>
      <p:sp>
        <p:nvSpPr>
          <p:cNvPr id="4" name="Text 2"/>
          <p:cNvSpPr/>
          <p:nvPr/>
        </p:nvSpPr>
        <p:spPr>
          <a:xfrm>
            <a:off x="548640" y="2194560"/>
            <a:ext cx="10972800" cy="4023360"/>
          </a:xfrm>
          <a:prstGeom prst="rect">
            <a:avLst/>
          </a:prstGeom>
          <a:noFill/>
          <a:ln/>
        </p:spPr>
        <p:txBody>
          <a:bodyPr wrap="square" rtlCol="0" anchor="t"/>
          <a:lstStyle/>
          <a:p>
            <a:pPr indent="0" marL="0">
              <a:spcAft>
                <a:spcPts val="1000"/>
              </a:spcAft>
              <a:buNone/>
            </a:pPr>
            <a:r>
              <a:rPr lang="en-US" sz="2000" dirty="0">
                <a:solidFill>
                  <a:srgbClr val="1D1A17"/>
                </a:solidFill>
                <a:latin typeface="Arial" pitchFamily="34" charset="0"/>
                <a:ea typeface="Arial" pitchFamily="34" charset="-122"/>
                <a:cs typeface="Arial" pitchFamily="34" charset="-120"/>
              </a:rPr>
              <a:t>In pairs, take a card.</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Check the AI answer against the source printed with it, and mark what's wrong, missing and confusing.</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A352E"/>
                </a:solidFill>
                <a:latin typeface="Arial"/>
                <a:ea typeface="Arial"/>
                <a:cs typeface="Aria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10972800" cy="365760"/>
          </a:xfrm>
          <a:prstGeom prst="rect">
            <a:avLst/>
          </a:prstGeom>
          <a:noFill/>
          <a:ln/>
        </p:spPr>
        <p:txBody>
          <a:bodyPr wrap="square" rtlCol="0" anchor="ctr"/>
          <a:lstStyle/>
          <a:p>
            <a:pPr indent="0" marL="0">
              <a:buNone/>
            </a:pPr>
            <a:r>
              <a:rPr lang="en-US" sz="1100" b="1" spc="200" kern="0" dirty="0">
                <a:solidFill>
                  <a:srgbClr val="7A2E2A"/>
                </a:solidFill>
                <a:latin typeface="Arial" pitchFamily="34" charset="0"/>
                <a:ea typeface="Arial" pitchFamily="34" charset="-122"/>
                <a:cs typeface="Arial" pitchFamily="34" charset="-120"/>
              </a:rPr>
              <a:t>14  ·  THE CHECK</a:t>
            </a:r>
            <a:endParaRPr lang="en-US" sz="1100" dirty="0"/>
          </a:p>
        </p:txBody>
      </p:sp>
      <p:sp>
        <p:nvSpPr>
          <p:cNvPr id="3" name="Text 1"/>
          <p:cNvSpPr/>
          <p:nvPr/>
        </p:nvSpPr>
        <p:spPr>
          <a:xfrm>
            <a:off x="548640" y="914400"/>
            <a:ext cx="10972800" cy="1097280"/>
          </a:xfrm>
          <a:prstGeom prst="rect">
            <a:avLst/>
          </a:prstGeom>
          <a:noFill/>
          <a:ln/>
        </p:spPr>
        <p:txBody>
          <a:bodyPr wrap="square" rtlCol="0" anchor="t"/>
          <a:lstStyle/>
          <a:p>
            <a:pPr indent="0" marL="0">
              <a:buNone/>
            </a:pPr>
            <a:r>
              <a:rPr lang="en-US" sz="3400" dirty="0">
                <a:solidFill>
                  <a:srgbClr val="1D1A17"/>
                </a:solidFill>
                <a:latin typeface="Georgia" pitchFamily="34" charset="0"/>
                <a:ea typeface="Georgia" pitchFamily="34" charset="-122"/>
                <a:cs typeface="Georgia" pitchFamily="34" charset="-120"/>
              </a:rPr>
              <a:t>What did you find?</a:t>
            </a:r>
            <a:endParaRPr lang="en-US" sz="3400" dirty="0"/>
          </a:p>
        </p:txBody>
      </p:sp>
      <p:sp>
        <p:nvSpPr>
          <p:cNvPr id="4" name="Text 2"/>
          <p:cNvSpPr/>
          <p:nvPr/>
        </p:nvSpPr>
        <p:spPr>
          <a:xfrm>
            <a:off x="548640" y="2194560"/>
            <a:ext cx="10972800" cy="4023360"/>
          </a:xfrm>
          <a:prstGeom prst="rect">
            <a:avLst/>
          </a:prstGeom>
          <a:noFill/>
          <a:ln/>
        </p:spPr>
        <p:txBody>
          <a:bodyPr wrap="square" rtlCol="0" anchor="t"/>
          <a:lstStyle/>
          <a:p>
            <a:pPr indent="0" marL="0">
              <a:spcAft>
                <a:spcPts val="1000"/>
              </a:spcAft>
              <a:buNone/>
            </a:pPr>
            <a:r>
              <a:rPr lang="en-US" sz="2000" dirty="0">
                <a:solidFill>
                  <a:srgbClr val="1D1A17"/>
                </a:solidFill>
                <a:latin typeface="Arial" pitchFamily="34" charset="0"/>
                <a:ea typeface="Arial" pitchFamily="34" charset="-122"/>
                <a:cs typeface="Arial" pitchFamily="34" charset="-120"/>
              </a:rPr>
              <a:t>Three answers from the room: one wrong, one missing, one confusing.</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A352E"/>
                </a:solidFill>
                <a:latin typeface="Arial"/>
                <a:ea typeface="Arial"/>
                <a:cs typeface="Aria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10972800" cy="365760"/>
          </a:xfrm>
          <a:prstGeom prst="rect">
            <a:avLst/>
          </a:prstGeom>
          <a:noFill/>
          <a:ln/>
        </p:spPr>
        <p:txBody>
          <a:bodyPr wrap="square" rtlCol="0" anchor="ctr"/>
          <a:lstStyle/>
          <a:p>
            <a:pPr indent="0" marL="0">
              <a:buNone/>
            </a:pPr>
            <a:r>
              <a:rPr lang="en-US" sz="1100" b="1" spc="200" kern="0" dirty="0">
                <a:solidFill>
                  <a:srgbClr val="7A2E2A"/>
                </a:solidFill>
                <a:latin typeface="Arial" pitchFamily="34" charset="0"/>
                <a:ea typeface="Arial" pitchFamily="34" charset="-122"/>
                <a:cs typeface="Arial" pitchFamily="34" charset="-120"/>
              </a:rPr>
              <a:t>15  ·  THE CHECK</a:t>
            </a:r>
            <a:endParaRPr lang="en-US" sz="1100" dirty="0"/>
          </a:p>
        </p:txBody>
      </p:sp>
      <p:sp>
        <p:nvSpPr>
          <p:cNvPr id="3" name="Text 1"/>
          <p:cNvSpPr/>
          <p:nvPr/>
        </p:nvSpPr>
        <p:spPr>
          <a:xfrm>
            <a:off x="548640" y="914400"/>
            <a:ext cx="10972800" cy="1097280"/>
          </a:xfrm>
          <a:prstGeom prst="rect">
            <a:avLst/>
          </a:prstGeom>
          <a:noFill/>
          <a:ln/>
        </p:spPr>
        <p:txBody>
          <a:bodyPr wrap="square" rtlCol="0" anchor="t"/>
          <a:lstStyle/>
          <a:p>
            <a:pPr indent="0" marL="0">
              <a:buNone/>
            </a:pPr>
            <a:r>
              <a:rPr lang="en-US" sz="3400" dirty="0">
                <a:solidFill>
                  <a:srgbClr val="1D1A17"/>
                </a:solidFill>
                <a:latin typeface="Georgia" pitchFamily="34" charset="0"/>
                <a:ea typeface="Georgia" pitchFamily="34" charset="-122"/>
                <a:cs typeface="Georgia" pitchFamily="34" charset="-120"/>
              </a:rPr>
              <a:t>A detector score is never proof</a:t>
            </a:r>
            <a:endParaRPr lang="en-US" sz="3400" dirty="0"/>
          </a:p>
        </p:txBody>
      </p:sp>
      <p:sp>
        <p:nvSpPr>
          <p:cNvPr id="4" name="Text 2"/>
          <p:cNvSpPr/>
          <p:nvPr/>
        </p:nvSpPr>
        <p:spPr>
          <a:xfrm>
            <a:off x="548640" y="2194560"/>
            <a:ext cx="10972800" cy="4023360"/>
          </a:xfrm>
          <a:prstGeom prst="rect">
            <a:avLst/>
          </a:prstGeom>
          <a:noFill/>
          <a:ln/>
        </p:spPr>
        <p:txBody>
          <a:bodyPr wrap="square" rtlCol="0" anchor="t"/>
          <a:lstStyle/>
          <a:p>
            <a:pPr indent="0" marL="0">
              <a:spcAft>
                <a:spcPts val="1000"/>
              </a:spcAft>
              <a:buNone/>
            </a:pPr>
            <a:r>
              <a:rPr lang="en-US" sz="2000" dirty="0">
                <a:solidFill>
                  <a:srgbClr val="1D1A17"/>
                </a:solidFill>
                <a:latin typeface="Arial" pitchFamily="34" charset="0"/>
                <a:ea typeface="Arial" pitchFamily="34" charset="-122"/>
                <a:cs typeface="Arial" pitchFamily="34" charset="-120"/>
              </a:rPr>
              <a:t>Detectors estimate how predictable writing is.</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The DfE: "research shows they are unreliable", with false positives that disproportionately affect some students, such as those with English as an additional language.</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JCQ: one part of a wider look, with all the information considered.</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A352E"/>
                </a:solidFill>
                <a:latin typeface="Arial"/>
                <a:ea typeface="Arial"/>
                <a:cs typeface="Aria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10972800" cy="365760"/>
          </a:xfrm>
          <a:prstGeom prst="rect">
            <a:avLst/>
          </a:prstGeom>
          <a:noFill/>
          <a:ln/>
        </p:spPr>
        <p:txBody>
          <a:bodyPr wrap="square" rtlCol="0" anchor="ctr"/>
          <a:lstStyle/>
          <a:p>
            <a:pPr indent="0" marL="0">
              <a:buNone/>
            </a:pPr>
            <a:r>
              <a:rPr lang="en-US" sz="1100" b="1" spc="200" kern="0" dirty="0">
                <a:solidFill>
                  <a:srgbClr val="7A2E2A"/>
                </a:solidFill>
                <a:latin typeface="Arial" pitchFamily="34" charset="0"/>
                <a:ea typeface="Arial" pitchFamily="34" charset="-122"/>
                <a:cs typeface="Arial" pitchFamily="34" charset="-120"/>
              </a:rPr>
              <a:t>16  ·  THE CHECK</a:t>
            </a:r>
            <a:endParaRPr lang="en-US" sz="1100" dirty="0"/>
          </a:p>
        </p:txBody>
      </p:sp>
      <p:sp>
        <p:nvSpPr>
          <p:cNvPr id="3" name="Text 1"/>
          <p:cNvSpPr/>
          <p:nvPr/>
        </p:nvSpPr>
        <p:spPr>
          <a:xfrm>
            <a:off x="548640" y="914400"/>
            <a:ext cx="10972800" cy="1097280"/>
          </a:xfrm>
          <a:prstGeom prst="rect">
            <a:avLst/>
          </a:prstGeom>
          <a:noFill/>
          <a:ln/>
        </p:spPr>
        <p:txBody>
          <a:bodyPr wrap="square" rtlCol="0" anchor="t"/>
          <a:lstStyle/>
          <a:p>
            <a:pPr indent="0" marL="0">
              <a:buNone/>
            </a:pPr>
            <a:r>
              <a:rPr lang="en-US" sz="3400" dirty="0">
                <a:solidFill>
                  <a:srgbClr val="1D1A17"/>
                </a:solidFill>
                <a:latin typeface="Georgia" pitchFamily="34" charset="0"/>
                <a:ea typeface="Georgia" pitchFamily="34" charset="-122"/>
                <a:cs typeface="Georgia" pitchFamily="34" charset="-120"/>
              </a:rPr>
              <a:t>When you suspect AI</a:t>
            </a:r>
            <a:endParaRPr lang="en-US" sz="3400" dirty="0"/>
          </a:p>
        </p:txBody>
      </p:sp>
      <p:sp>
        <p:nvSpPr>
          <p:cNvPr id="4" name="Text 2"/>
          <p:cNvSpPr/>
          <p:nvPr/>
        </p:nvSpPr>
        <p:spPr>
          <a:xfrm>
            <a:off x="548640" y="2194560"/>
            <a:ext cx="10972800" cy="4023360"/>
          </a:xfrm>
          <a:prstGeom prst="rect">
            <a:avLst/>
          </a:prstGeom>
          <a:noFill/>
          <a:ln/>
        </p:spPr>
        <p:txBody>
          <a:bodyPr wrap="square" rtlCol="0" anchor="t"/>
          <a:lstStyle/>
          <a:p>
            <a:pPr indent="0" marL="0">
              <a:spcAft>
                <a:spcPts val="1000"/>
              </a:spcAft>
              <a:buNone/>
            </a:pPr>
            <a:r>
              <a:rPr lang="en-US" sz="2000" dirty="0">
                <a:solidFill>
                  <a:srgbClr val="1D1A17"/>
                </a:solidFill>
                <a:latin typeface="Arial" pitchFamily="34" charset="0"/>
                <a:ea typeface="Arial" pitchFamily="34" charset="-122"/>
                <a:cs typeface="Arial" pitchFamily="34" charset="-120"/>
              </a:rPr>
              <a:t>Gather what exists (drafts, classwork, what you know of the student); talk with the student as a question, not a verdict; for assessed work, tell the exams officer early, because the declaration decides the route; nothing is put to a young person on a score alone.</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A352E"/>
                </a:solidFill>
                <a:latin typeface="Arial"/>
                <a:ea typeface="Arial"/>
                <a:cs typeface="Aria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10972800" cy="365760"/>
          </a:xfrm>
          <a:prstGeom prst="rect">
            <a:avLst/>
          </a:prstGeom>
          <a:noFill/>
          <a:ln/>
        </p:spPr>
        <p:txBody>
          <a:bodyPr wrap="square" rtlCol="0" anchor="ctr"/>
          <a:lstStyle/>
          <a:p>
            <a:pPr indent="0" marL="0">
              <a:buNone/>
            </a:pPr>
            <a:r>
              <a:rPr lang="en-US" sz="1100" b="1" spc="200" kern="0" dirty="0">
                <a:solidFill>
                  <a:srgbClr val="7A2E2A"/>
                </a:solidFill>
                <a:latin typeface="Arial" pitchFamily="34" charset="0"/>
                <a:ea typeface="Arial" pitchFamily="34" charset="-122"/>
                <a:cs typeface="Arial" pitchFamily="34" charset="-120"/>
              </a:rPr>
              <a:t>17  ·  OUR RULES</a:t>
            </a:r>
            <a:endParaRPr lang="en-US" sz="1100" dirty="0"/>
          </a:p>
        </p:txBody>
      </p:sp>
      <p:sp>
        <p:nvSpPr>
          <p:cNvPr id="3" name="Text 1"/>
          <p:cNvSpPr/>
          <p:nvPr/>
        </p:nvSpPr>
        <p:spPr>
          <a:xfrm>
            <a:off x="548640" y="914400"/>
            <a:ext cx="10972800" cy="1097280"/>
          </a:xfrm>
          <a:prstGeom prst="rect">
            <a:avLst/>
          </a:prstGeom>
          <a:noFill/>
          <a:ln/>
        </p:spPr>
        <p:txBody>
          <a:bodyPr wrap="square" rtlCol="0" anchor="t"/>
          <a:lstStyle/>
          <a:p>
            <a:pPr indent="0" marL="0">
              <a:buNone/>
            </a:pPr>
            <a:r>
              <a:rPr lang="en-US" sz="3400" dirty="0">
                <a:solidFill>
                  <a:srgbClr val="1D1A17"/>
                </a:solidFill>
                <a:latin typeface="Georgia" pitchFamily="34" charset="0"/>
                <a:ea typeface="Georgia" pitchFamily="34" charset="-122"/>
                <a:cs typeface="Georgia" pitchFamily="34" charset="-120"/>
              </a:rPr>
              <a:t>Our four rules</a:t>
            </a:r>
            <a:endParaRPr lang="en-US" sz="3400" dirty="0"/>
          </a:p>
        </p:txBody>
      </p:sp>
      <p:sp>
        <p:nvSpPr>
          <p:cNvPr id="4" name="Text 2"/>
          <p:cNvSpPr/>
          <p:nvPr/>
        </p:nvSpPr>
        <p:spPr>
          <a:xfrm>
            <a:off x="548640" y="2194560"/>
            <a:ext cx="10972800" cy="4023360"/>
          </a:xfrm>
          <a:prstGeom prst="rect">
            <a:avLst/>
          </a:prstGeom>
          <a:noFill/>
          <a:ln/>
        </p:spPr>
        <p:txBody>
          <a:bodyPr wrap="square" rtlCol="0" anchor="t"/>
          <a:lstStyle/>
          <a:p>
            <a:pPr indent="0" marL="0">
              <a:spcAft>
                <a:spcPts val="1000"/>
              </a:spcAft>
              <a:buNone/>
            </a:pPr>
            <a:r>
              <a:rPr lang="en-US" sz="2000" dirty="0">
                <a:solidFill>
                  <a:srgbClr val="1D1A17"/>
                </a:solidFill>
                <a:latin typeface="Arial" pitchFamily="34" charset="0"/>
                <a:ea typeface="Arial" pitchFamily="34" charset="-122"/>
                <a:cs typeface="Arial" pitchFamily="34" charset="-120"/>
              </a:rPr>
              <a:t>The four staff rules exactly as our policy words them, from [AI policy, sections 5.1 to 5.4].</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A352E"/>
                </a:solidFill>
                <a:latin typeface="Arial"/>
                <a:ea typeface="Arial"/>
                <a:cs typeface="Aria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10972800" cy="365760"/>
          </a:xfrm>
          <a:prstGeom prst="rect">
            <a:avLst/>
          </a:prstGeom>
          <a:noFill/>
          <a:ln/>
        </p:spPr>
        <p:txBody>
          <a:bodyPr wrap="square" rtlCol="0" anchor="ctr"/>
          <a:lstStyle/>
          <a:p>
            <a:pPr indent="0" marL="0">
              <a:buNone/>
            </a:pPr>
            <a:r>
              <a:rPr lang="en-US" sz="1100" b="1" spc="200" kern="0" dirty="0">
                <a:solidFill>
                  <a:srgbClr val="7A2E2A"/>
                </a:solidFill>
                <a:latin typeface="Arial" pitchFamily="34" charset="0"/>
                <a:ea typeface="Arial" pitchFamily="34" charset="-122"/>
                <a:cs typeface="Arial" pitchFamily="34" charset="-120"/>
              </a:rPr>
              <a:t>18  ·  OUR RULES</a:t>
            </a:r>
            <a:endParaRPr lang="en-US" sz="1100" dirty="0"/>
          </a:p>
        </p:txBody>
      </p:sp>
      <p:sp>
        <p:nvSpPr>
          <p:cNvPr id="3" name="Text 1"/>
          <p:cNvSpPr/>
          <p:nvPr/>
        </p:nvSpPr>
        <p:spPr>
          <a:xfrm>
            <a:off x="548640" y="914400"/>
            <a:ext cx="10972800" cy="1097280"/>
          </a:xfrm>
          <a:prstGeom prst="rect">
            <a:avLst/>
          </a:prstGeom>
          <a:noFill/>
          <a:ln/>
        </p:spPr>
        <p:txBody>
          <a:bodyPr wrap="square" rtlCol="0" anchor="t"/>
          <a:lstStyle/>
          <a:p>
            <a:pPr indent="0" marL="0">
              <a:buNone/>
            </a:pPr>
            <a:r>
              <a:rPr lang="en-US" sz="3400" dirty="0">
                <a:solidFill>
                  <a:srgbClr val="1D1A17"/>
                </a:solidFill>
                <a:latin typeface="Georgia" pitchFamily="34" charset="0"/>
                <a:ea typeface="Georgia" pitchFamily="34" charset="-122"/>
                <a:cs typeface="Georgia" pitchFamily="34" charset="-120"/>
              </a:rPr>
              <a:t>Our approved tools</a:t>
            </a:r>
            <a:endParaRPr lang="en-US" sz="3400" dirty="0"/>
          </a:p>
        </p:txBody>
      </p:sp>
      <p:sp>
        <p:nvSpPr>
          <p:cNvPr id="4" name="Text 2"/>
          <p:cNvSpPr/>
          <p:nvPr/>
        </p:nvSpPr>
        <p:spPr>
          <a:xfrm>
            <a:off x="548640" y="2194560"/>
            <a:ext cx="10972800" cy="4023360"/>
          </a:xfrm>
          <a:prstGeom prst="rect">
            <a:avLst/>
          </a:prstGeom>
          <a:noFill/>
          <a:ln/>
        </p:spPr>
        <p:txBody>
          <a:bodyPr wrap="square" rtlCol="0" anchor="t"/>
          <a:lstStyle/>
          <a:p>
            <a:pPr indent="0" marL="0">
              <a:spcAft>
                <a:spcPts val="1000"/>
              </a:spcAft>
              <a:buNone/>
            </a:pPr>
            <a:r>
              <a:rPr lang="en-US" sz="2000" dirty="0">
                <a:solidFill>
                  <a:srgbClr val="1D1A17"/>
                </a:solidFill>
                <a:latin typeface="Arial" pitchFamily="34" charset="0"/>
                <a:ea typeface="Arial" pitchFamily="34" charset="-122"/>
                <a:cs typeface="Arial" pitchFamily="34" charset="-120"/>
              </a:rPr>
              <a:t>The register: each tool, who may use it, for what, and with what data.</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To propose a new tool: [route].</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A352E"/>
                </a:solidFill>
                <a:latin typeface="Arial"/>
                <a:ea typeface="Arial"/>
                <a:cs typeface="Aria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10972800" cy="365760"/>
          </a:xfrm>
          <a:prstGeom prst="rect">
            <a:avLst/>
          </a:prstGeom>
          <a:noFill/>
          <a:ln/>
        </p:spPr>
        <p:txBody>
          <a:bodyPr wrap="square" rtlCol="0" anchor="ctr"/>
          <a:lstStyle/>
          <a:p>
            <a:pPr indent="0" marL="0">
              <a:buNone/>
            </a:pPr>
            <a:r>
              <a:rPr lang="en-US" sz="1100" b="1" spc="200" kern="0" dirty="0">
                <a:solidFill>
                  <a:srgbClr val="7A2E2A"/>
                </a:solidFill>
                <a:latin typeface="Arial" pitchFamily="34" charset="0"/>
                <a:ea typeface="Arial" pitchFamily="34" charset="-122"/>
                <a:cs typeface="Arial" pitchFamily="34" charset="-120"/>
              </a:rPr>
              <a:t>19  ·  OUR RULES</a:t>
            </a:r>
            <a:endParaRPr lang="en-US" sz="1100" dirty="0"/>
          </a:p>
        </p:txBody>
      </p:sp>
      <p:sp>
        <p:nvSpPr>
          <p:cNvPr id="3" name="Text 1"/>
          <p:cNvSpPr/>
          <p:nvPr/>
        </p:nvSpPr>
        <p:spPr>
          <a:xfrm>
            <a:off x="548640" y="914400"/>
            <a:ext cx="10972800" cy="1097280"/>
          </a:xfrm>
          <a:prstGeom prst="rect">
            <a:avLst/>
          </a:prstGeom>
          <a:noFill/>
          <a:ln/>
        </p:spPr>
        <p:txBody>
          <a:bodyPr wrap="square" rtlCol="0" anchor="t"/>
          <a:lstStyle/>
          <a:p>
            <a:pPr indent="0" marL="0">
              <a:buNone/>
            </a:pPr>
            <a:r>
              <a:rPr lang="en-US" sz="3400" dirty="0">
                <a:solidFill>
                  <a:srgbClr val="1D1A17"/>
                </a:solidFill>
                <a:latin typeface="Georgia" pitchFamily="34" charset="0"/>
                <a:ea typeface="Georgia" pitchFamily="34" charset="-122"/>
                <a:cs typeface="Georgia" pitchFamily="34" charset="-120"/>
              </a:rPr>
              <a:t>Who to tell, and when</a:t>
            </a:r>
            <a:endParaRPr lang="en-US" sz="3400" dirty="0"/>
          </a:p>
        </p:txBody>
      </p:sp>
      <p:sp>
        <p:nvSpPr>
          <p:cNvPr id="4" name="Text 2"/>
          <p:cNvSpPr/>
          <p:nvPr/>
        </p:nvSpPr>
        <p:spPr>
          <a:xfrm>
            <a:off x="548640" y="2194560"/>
            <a:ext cx="10972800" cy="4023360"/>
          </a:xfrm>
          <a:prstGeom prst="rect">
            <a:avLst/>
          </a:prstGeom>
          <a:noFill/>
          <a:ln/>
        </p:spPr>
        <p:txBody>
          <a:bodyPr wrap="square" rtlCol="0" anchor="t"/>
          <a:lstStyle/>
          <a:p>
            <a:pPr indent="0" marL="0">
              <a:spcAft>
                <a:spcPts val="1000"/>
              </a:spcAft>
              <a:buNone/>
            </a:pPr>
            <a:r>
              <a:rPr lang="en-US" sz="2000" dirty="0">
                <a:solidFill>
                  <a:srgbClr val="1D1A17"/>
                </a:solidFill>
                <a:latin typeface="Arial" pitchFamily="34" charset="0"/>
                <a:ea typeface="Arial" pitchFamily="34" charset="-122"/>
                <a:cs typeface="Arial" pitchFamily="34" charset="-120"/>
              </a:rPr>
              <a:t>AI harm to a child: [DSL], the same day.</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Personal data in the wrong tool: [DPO], straight away.</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Suspected AI in assessed work: [exams officer].</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A new tool: [approving role].</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A352E"/>
                </a:solidFill>
                <a:latin typeface="Arial"/>
                <a:ea typeface="Arial"/>
                <a:cs typeface="Aria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548640" y="457200"/>
            <a:ext cx="10972800" cy="365760"/>
          </a:xfrm>
          <a:prstGeom prst="rect">
            <a:avLst/>
          </a:prstGeom>
          <a:noFill/>
          <a:ln/>
        </p:spPr>
        <p:txBody>
          <a:bodyPr wrap="square" rtlCol="0" anchor="ctr"/>
          <a:lstStyle/>
          <a:p>
            <a:pPr indent="0" marL="0">
              <a:buNone/>
            </a:pPr>
            <a:r>
              <a:rPr lang="en-US" sz="1100" b="1" spc="200" kern="0" dirty="0">
                <a:solidFill>
                  <a:srgbClr val="7A2E2A"/>
                </a:solidFill>
                <a:latin typeface="Arial" pitchFamily="34" charset="0"/>
                <a:ea typeface="Arial" pitchFamily="34" charset="-122"/>
                <a:cs typeface="Arial" pitchFamily="34" charset="-120"/>
              </a:rPr>
              <a:t>20  ·  OUR RULES</a:t>
            </a:r>
            <a:endParaRPr lang="en-US" sz="1100" dirty="0"/>
          </a:p>
        </p:txBody>
      </p:sp>
      <p:sp>
        <p:nvSpPr>
          <p:cNvPr id="3" name="Text 1"/>
          <p:cNvSpPr/>
          <p:nvPr/>
        </p:nvSpPr>
        <p:spPr>
          <a:xfrm>
            <a:off x="548640" y="914400"/>
            <a:ext cx="10972800" cy="1097280"/>
          </a:xfrm>
          <a:prstGeom prst="rect">
            <a:avLst/>
          </a:prstGeom>
          <a:noFill/>
          <a:ln/>
        </p:spPr>
        <p:txBody>
          <a:bodyPr wrap="square" rtlCol="0" anchor="t"/>
          <a:lstStyle/>
          <a:p>
            <a:pPr indent="0" marL="0">
              <a:buNone/>
            </a:pPr>
            <a:r>
              <a:rPr lang="en-US" sz="3400" dirty="0">
                <a:solidFill>
                  <a:srgbClr val="1D1A17"/>
                </a:solidFill>
                <a:latin typeface="Georgia" pitchFamily="34" charset="0"/>
                <a:ea typeface="Georgia" pitchFamily="34" charset="-122"/>
                <a:cs typeface="Georgia" pitchFamily="34" charset="-120"/>
              </a:rPr>
              <a:t>Five questions for this week</a:t>
            </a:r>
            <a:endParaRPr lang="en-US" sz="3400" dirty="0"/>
          </a:p>
        </p:txBody>
      </p:sp>
      <p:sp>
        <p:nvSpPr>
          <p:cNvPr id="4" name="Text 2"/>
          <p:cNvSpPr/>
          <p:nvPr/>
        </p:nvSpPr>
        <p:spPr>
          <a:xfrm>
            <a:off x="548640" y="2194560"/>
            <a:ext cx="10972800" cy="4023360"/>
          </a:xfrm>
          <a:prstGeom prst="rect">
            <a:avLst/>
          </a:prstGeom>
          <a:noFill/>
          <a:ln/>
        </p:spPr>
        <p:txBody>
          <a:bodyPr wrap="square" rtlCol="0" anchor="t"/>
          <a:lstStyle/>
          <a:p>
            <a:pPr indent="0" marL="0">
              <a:spcAft>
                <a:spcPts val="1000"/>
              </a:spcAft>
              <a:buNone/>
            </a:pPr>
            <a:r>
              <a:rPr lang="en-US" sz="2000" dirty="0">
                <a:solidFill>
                  <a:srgbClr val="1D1A17"/>
                </a:solidFill>
                <a:latin typeface="Arial" pitchFamily="34" charset="0"/>
                <a:ea typeface="Arial" pitchFamily="34" charset="-122"/>
                <a:cs typeface="Arial" pitchFamily="34" charset="-120"/>
              </a:rPr>
              <a:t>Where are our rules written down, and when were they last reviewed?</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Which tools are approved, for whom and for what?</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What must never go in?</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Who do I tell, and how fast?</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What may pupils and students do with AI?</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A352E"/>
                </a:solidFill>
                <a:latin typeface="Arial"/>
                <a:ea typeface="Arial"/>
                <a:cs typeface="Aria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548640" y="457200"/>
            <a:ext cx="10972800" cy="365760"/>
          </a:xfrm>
          <a:prstGeom prst="rect">
            <a:avLst/>
          </a:prstGeom>
          <a:noFill/>
          <a:ln/>
        </p:spPr>
        <p:txBody>
          <a:bodyPr wrap="square" rtlCol="0" anchor="ctr"/>
          <a:lstStyle/>
          <a:p>
            <a:pPr indent="0" marL="0">
              <a:buNone/>
            </a:pPr>
            <a:r>
              <a:rPr lang="en-US" sz="1100" b="1" spc="200" kern="0" dirty="0">
                <a:solidFill>
                  <a:srgbClr val="7A2E2A"/>
                </a:solidFill>
                <a:latin typeface="Arial" pitchFamily="34" charset="0"/>
                <a:ea typeface="Arial" pitchFamily="34" charset="-122"/>
                <a:cs typeface="Arial" pitchFamily="34" charset="-120"/>
              </a:rPr>
              <a:t>21  ·  OUR RULES</a:t>
            </a:r>
            <a:endParaRPr lang="en-US" sz="1100" dirty="0"/>
          </a:p>
        </p:txBody>
      </p:sp>
      <p:sp>
        <p:nvSpPr>
          <p:cNvPr id="3" name="Text 1"/>
          <p:cNvSpPr/>
          <p:nvPr/>
        </p:nvSpPr>
        <p:spPr>
          <a:xfrm>
            <a:off x="548640" y="914400"/>
            <a:ext cx="10972800" cy="1097280"/>
          </a:xfrm>
          <a:prstGeom prst="rect">
            <a:avLst/>
          </a:prstGeom>
          <a:noFill/>
          <a:ln/>
        </p:spPr>
        <p:txBody>
          <a:bodyPr wrap="square" rtlCol="0" anchor="t"/>
          <a:lstStyle/>
          <a:p>
            <a:pPr indent="0" marL="0">
              <a:buNone/>
            </a:pPr>
            <a:r>
              <a:rPr lang="en-US" sz="3400" dirty="0">
                <a:solidFill>
                  <a:srgbClr val="1D1A17"/>
                </a:solidFill>
                <a:latin typeface="Georgia" pitchFamily="34" charset="0"/>
                <a:ea typeface="Georgia" pitchFamily="34" charset="-122"/>
                <a:cs typeface="Georgia" pitchFamily="34" charset="-120"/>
              </a:rPr>
              <a:t>The record</a:t>
            </a:r>
            <a:endParaRPr lang="en-US" sz="3400" dirty="0"/>
          </a:p>
        </p:txBody>
      </p:sp>
      <p:sp>
        <p:nvSpPr>
          <p:cNvPr id="4" name="Text 2"/>
          <p:cNvSpPr/>
          <p:nvPr/>
        </p:nvSpPr>
        <p:spPr>
          <a:xfrm>
            <a:off x="548640" y="2194560"/>
            <a:ext cx="10972800" cy="4023360"/>
          </a:xfrm>
          <a:prstGeom prst="rect">
            <a:avLst/>
          </a:prstGeom>
          <a:noFill/>
          <a:ln/>
        </p:spPr>
        <p:txBody>
          <a:bodyPr wrap="square" rtlCol="0" anchor="t"/>
          <a:lstStyle/>
          <a:p>
            <a:pPr indent="0" marL="0">
              <a:spcAft>
                <a:spcPts val="1000"/>
              </a:spcAft>
              <a:buNone/>
            </a:pPr>
            <a:r>
              <a:rPr lang="en-US" sz="2000" dirty="0">
                <a:solidFill>
                  <a:srgbClr val="1D1A17"/>
                </a:solidFill>
                <a:latin typeface="Arial" pitchFamily="34" charset="0"/>
                <a:ea typeface="Arial" pitchFamily="34" charset="-122"/>
                <a:cs typeface="Arial" pitchFamily="34" charset="-120"/>
              </a:rPr>
              <a:t>Please sign the attendance log.</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The policy lives at [location], the register at [location].</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Missed this?</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Take the free online course, AI and the rules: who holds what, and give the certificate to [name].</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A352E"/>
                </a:solidFill>
                <a:latin typeface="Arial"/>
                <a:ea typeface="Arial"/>
                <a:cs typeface="Aria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548640" y="457200"/>
            <a:ext cx="10972800" cy="365760"/>
          </a:xfrm>
          <a:prstGeom prst="rect">
            <a:avLst/>
          </a:prstGeom>
          <a:noFill/>
          <a:ln/>
        </p:spPr>
        <p:txBody>
          <a:bodyPr wrap="square" rtlCol="0" anchor="ctr"/>
          <a:lstStyle/>
          <a:p>
            <a:pPr indent="0" marL="0">
              <a:buNone/>
            </a:pPr>
            <a:r>
              <a:rPr lang="en-US" sz="1100" b="1" spc="200" kern="0" dirty="0">
                <a:solidFill>
                  <a:srgbClr val="7A2E2A"/>
                </a:solidFill>
                <a:latin typeface="Arial" pitchFamily="34" charset="0"/>
                <a:ea typeface="Arial" pitchFamily="34" charset="-122"/>
                <a:cs typeface="Arial" pitchFamily="34" charset="-120"/>
              </a:rPr>
              <a:t>E1  ·  EXAMS INSERT</a:t>
            </a:r>
            <a:endParaRPr lang="en-US" sz="1100" dirty="0"/>
          </a:p>
        </p:txBody>
      </p:sp>
      <p:sp>
        <p:nvSpPr>
          <p:cNvPr id="3" name="Text 1"/>
          <p:cNvSpPr/>
          <p:nvPr/>
        </p:nvSpPr>
        <p:spPr>
          <a:xfrm>
            <a:off x="548640" y="914400"/>
            <a:ext cx="10972800" cy="1097280"/>
          </a:xfrm>
          <a:prstGeom prst="rect">
            <a:avLst/>
          </a:prstGeom>
          <a:noFill/>
          <a:ln/>
        </p:spPr>
        <p:txBody>
          <a:bodyPr wrap="square" rtlCol="0" anchor="t"/>
          <a:lstStyle/>
          <a:p>
            <a:pPr indent="0" marL="0">
              <a:buNone/>
            </a:pPr>
            <a:r>
              <a:rPr lang="en-US" sz="3400" dirty="0">
                <a:solidFill>
                  <a:srgbClr val="1D1A17"/>
                </a:solidFill>
                <a:latin typeface="Georgia" pitchFamily="34" charset="0"/>
                <a:ea typeface="Georgia" pitchFamily="34" charset="-122"/>
                <a:cs typeface="Georgia" pitchFamily="34" charset="-120"/>
              </a:rPr>
              <a:t>Assessed work, in four rules</a:t>
            </a:r>
            <a:endParaRPr lang="en-US" sz="3400" dirty="0"/>
          </a:p>
        </p:txBody>
      </p:sp>
      <p:sp>
        <p:nvSpPr>
          <p:cNvPr id="4" name="Text 2"/>
          <p:cNvSpPr/>
          <p:nvPr/>
        </p:nvSpPr>
        <p:spPr>
          <a:xfrm>
            <a:off x="548640" y="2194560"/>
            <a:ext cx="10972800" cy="4023360"/>
          </a:xfrm>
          <a:prstGeom prst="rect">
            <a:avLst/>
          </a:prstGeom>
          <a:noFill/>
          <a:ln/>
        </p:spPr>
        <p:txBody>
          <a:bodyPr wrap="square" rtlCol="0" anchor="t"/>
          <a:lstStyle/>
          <a:p>
            <a:pPr indent="0" marL="0">
              <a:spcAft>
                <a:spcPts val="1000"/>
              </a:spcAft>
              <a:buNone/>
            </a:pPr>
            <a:r>
              <a:rPr lang="en-US" sz="2000" dirty="0">
                <a:solidFill>
                  <a:srgbClr val="1D1A17"/>
                </a:solidFill>
                <a:latin typeface="Arial" pitchFamily="34" charset="0"/>
                <a:ea typeface="Arial" pitchFamily="34" charset="-122"/>
                <a:cs typeface="Arial" pitchFamily="34" charset="-120"/>
              </a:rPr>
              <a:t>Work must be the candidate's own.</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Permitted AI use is acknowledged with the tool's name and the date, with a copy kept of what it produced.</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Teachers mark all of the work themselves.</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Our malpractice policy covers AI.</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A352E"/>
                </a:solidFill>
                <a:latin typeface="Arial"/>
                <a:ea typeface="Arial"/>
                <a:cs typeface="Arial"/>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548640" y="457200"/>
            <a:ext cx="10972800" cy="365760"/>
          </a:xfrm>
          <a:prstGeom prst="rect">
            <a:avLst/>
          </a:prstGeom>
          <a:noFill/>
          <a:ln/>
        </p:spPr>
        <p:txBody>
          <a:bodyPr wrap="square" rtlCol="0" anchor="ctr"/>
          <a:lstStyle/>
          <a:p>
            <a:pPr indent="0" marL="0">
              <a:buNone/>
            </a:pPr>
            <a:r>
              <a:rPr lang="en-US" sz="1100" b="1" spc="200" kern="0" dirty="0">
                <a:solidFill>
                  <a:srgbClr val="7A2E2A"/>
                </a:solidFill>
                <a:latin typeface="Arial" pitchFamily="34" charset="0"/>
                <a:ea typeface="Arial" pitchFamily="34" charset="-122"/>
                <a:cs typeface="Arial" pitchFamily="34" charset="-120"/>
              </a:rPr>
              <a:t>E2  ·  EXAMS INSERT</a:t>
            </a:r>
            <a:endParaRPr lang="en-US" sz="1100" dirty="0"/>
          </a:p>
        </p:txBody>
      </p:sp>
      <p:sp>
        <p:nvSpPr>
          <p:cNvPr id="3" name="Text 1"/>
          <p:cNvSpPr/>
          <p:nvPr/>
        </p:nvSpPr>
        <p:spPr>
          <a:xfrm>
            <a:off x="548640" y="914400"/>
            <a:ext cx="10972800" cy="1097280"/>
          </a:xfrm>
          <a:prstGeom prst="rect">
            <a:avLst/>
          </a:prstGeom>
          <a:noFill/>
          <a:ln/>
        </p:spPr>
        <p:txBody>
          <a:bodyPr wrap="square" rtlCol="0" anchor="t"/>
          <a:lstStyle/>
          <a:p>
            <a:pPr indent="0" marL="0">
              <a:buNone/>
            </a:pPr>
            <a:r>
              <a:rPr lang="en-US" sz="3400" dirty="0">
                <a:solidFill>
                  <a:srgbClr val="1D1A17"/>
                </a:solidFill>
                <a:latin typeface="Georgia" pitchFamily="34" charset="0"/>
                <a:ea typeface="Georgia" pitchFamily="34" charset="-122"/>
                <a:cs typeface="Georgia" pitchFamily="34" charset="-120"/>
              </a:rPr>
              <a:t>The declaration decides the route</a:t>
            </a:r>
            <a:endParaRPr lang="en-US" sz="3400" dirty="0"/>
          </a:p>
        </p:txBody>
      </p:sp>
      <p:sp>
        <p:nvSpPr>
          <p:cNvPr id="4" name="Text 2"/>
          <p:cNvSpPr/>
          <p:nvPr/>
        </p:nvSpPr>
        <p:spPr>
          <a:xfrm>
            <a:off x="548640" y="2194560"/>
            <a:ext cx="10972800" cy="4023360"/>
          </a:xfrm>
          <a:prstGeom prst="rect">
            <a:avLst/>
          </a:prstGeom>
          <a:noFill/>
          <a:ln/>
        </p:spPr>
        <p:txBody>
          <a:bodyPr wrap="square" rtlCol="0" anchor="t"/>
          <a:lstStyle/>
          <a:p>
            <a:pPr indent="0" marL="0">
              <a:spcAft>
                <a:spcPts val="1000"/>
              </a:spcAft>
              <a:buNone/>
            </a:pPr>
            <a:r>
              <a:rPr lang="en-US" sz="2000" dirty="0">
                <a:solidFill>
                  <a:srgbClr val="1D1A17"/>
                </a:solidFill>
                <a:latin typeface="Arial" pitchFamily="34" charset="0"/>
                <a:ea typeface="Arial" pitchFamily="34" charset="-122"/>
                <a:cs typeface="Arial" pitchFamily="34" charset="-120"/>
              </a:rPr>
              <a:t>Before the candidate signs, a concern is handled inside the centre under our policy.</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After signing, it is reported to the awarding body.</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So raise concerns early, with [exams officer].</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A352E"/>
                </a:solidFill>
                <a:latin typeface="Arial"/>
                <a:ea typeface="Arial"/>
                <a:cs typeface="Arial"/>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548640" y="457200"/>
            <a:ext cx="10972800" cy="365760"/>
          </a:xfrm>
          <a:prstGeom prst="rect">
            <a:avLst/>
          </a:prstGeom>
          <a:noFill/>
          <a:ln/>
        </p:spPr>
        <p:txBody>
          <a:bodyPr wrap="square" rtlCol="0" anchor="ctr"/>
          <a:lstStyle/>
          <a:p>
            <a:pPr indent="0" marL="0">
              <a:buNone/>
            </a:pPr>
            <a:r>
              <a:rPr lang="en-US" sz="1100" b="1" spc="200" kern="0" dirty="0">
                <a:solidFill>
                  <a:srgbClr val="7A2E2A"/>
                </a:solidFill>
                <a:latin typeface="Arial" pitchFamily="34" charset="0"/>
                <a:ea typeface="Arial" pitchFamily="34" charset="-122"/>
                <a:cs typeface="Arial" pitchFamily="34" charset="-120"/>
              </a:rPr>
              <a:t>E3  ·  EXAMS INSERT</a:t>
            </a:r>
            <a:endParaRPr lang="en-US" sz="1100" dirty="0"/>
          </a:p>
        </p:txBody>
      </p:sp>
      <p:sp>
        <p:nvSpPr>
          <p:cNvPr id="3" name="Text 1"/>
          <p:cNvSpPr/>
          <p:nvPr/>
        </p:nvSpPr>
        <p:spPr>
          <a:xfrm>
            <a:off x="548640" y="914400"/>
            <a:ext cx="10972800" cy="1097280"/>
          </a:xfrm>
          <a:prstGeom prst="rect">
            <a:avLst/>
          </a:prstGeom>
          <a:noFill/>
          <a:ln/>
        </p:spPr>
        <p:txBody>
          <a:bodyPr wrap="square" rtlCol="0" anchor="t"/>
          <a:lstStyle/>
          <a:p>
            <a:pPr indent="0" marL="0">
              <a:buNone/>
            </a:pPr>
            <a:r>
              <a:rPr lang="en-US" sz="3400" dirty="0">
                <a:solidFill>
                  <a:srgbClr val="1D1A17"/>
                </a:solidFill>
                <a:latin typeface="Georgia" pitchFamily="34" charset="0"/>
                <a:ea typeface="Georgia" pitchFamily="34" charset="-122"/>
                <a:cs typeface="Georgia" pitchFamily="34" charset="-120"/>
              </a:rPr>
              <a:t>Candidates, and the exam room</a:t>
            </a:r>
            <a:endParaRPr lang="en-US" sz="3400" dirty="0"/>
          </a:p>
        </p:txBody>
      </p:sp>
      <p:sp>
        <p:nvSpPr>
          <p:cNvPr id="4" name="Text 2"/>
          <p:cNvSpPr/>
          <p:nvPr/>
        </p:nvSpPr>
        <p:spPr>
          <a:xfrm>
            <a:off x="548640" y="2194560"/>
            <a:ext cx="10972800" cy="4023360"/>
          </a:xfrm>
          <a:prstGeom prst="rect">
            <a:avLst/>
          </a:prstGeom>
          <a:noFill/>
          <a:ln/>
        </p:spPr>
        <p:txBody>
          <a:bodyPr wrap="square" rtlCol="0" anchor="t"/>
          <a:lstStyle/>
          <a:p>
            <a:pPr indent="0" marL="0">
              <a:spcAft>
                <a:spcPts val="1000"/>
              </a:spcAft>
              <a:buNone/>
            </a:pPr>
            <a:r>
              <a:rPr lang="en-US" sz="2000" dirty="0">
                <a:solidFill>
                  <a:srgbClr val="1D1A17"/>
                </a:solidFill>
                <a:latin typeface="Arial" pitchFamily="34" charset="0"/>
                <a:ea typeface="Arial" pitchFamily="34" charset="-122"/>
                <a:cs typeface="Arial" pitchFamily="34" charset="-120"/>
              </a:rPr>
              <a:t>All candidates get JCQ's information for candidates on AI before assessments.</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Where a candidate uses a word processor in an exam, AI tools and internet access are turned off (Instructions for conducting examinations 2026/27, paragraph 14.25, added this year).</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A352E"/>
                </a:solidFill>
                <a:latin typeface="Arial"/>
                <a:ea typeface="Arial"/>
                <a:cs typeface="Arial"/>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548640" y="457200"/>
            <a:ext cx="10972800" cy="365760"/>
          </a:xfrm>
          <a:prstGeom prst="rect">
            <a:avLst/>
          </a:prstGeom>
          <a:noFill/>
          <a:ln/>
        </p:spPr>
        <p:txBody>
          <a:bodyPr wrap="square" rtlCol="0" anchor="ctr"/>
          <a:lstStyle/>
          <a:p>
            <a:pPr indent="0" marL="0">
              <a:buNone/>
            </a:pPr>
            <a:r>
              <a:rPr lang="en-US" sz="1100" b="1" spc="200" kern="0" dirty="0">
                <a:solidFill>
                  <a:srgbClr val="7A2E2A"/>
                </a:solidFill>
                <a:latin typeface="Arial" pitchFamily="34" charset="0"/>
                <a:ea typeface="Arial" pitchFamily="34" charset="-122"/>
                <a:cs typeface="Arial" pitchFamily="34" charset="-120"/>
              </a:rPr>
              <a:t>E4  ·  EXAMS INSERT</a:t>
            </a:r>
            <a:endParaRPr lang="en-US" sz="1100" dirty="0"/>
          </a:p>
        </p:txBody>
      </p:sp>
      <p:sp>
        <p:nvSpPr>
          <p:cNvPr id="3" name="Text 1"/>
          <p:cNvSpPr/>
          <p:nvPr/>
        </p:nvSpPr>
        <p:spPr>
          <a:xfrm>
            <a:off x="548640" y="914400"/>
            <a:ext cx="10972800" cy="1097280"/>
          </a:xfrm>
          <a:prstGeom prst="rect">
            <a:avLst/>
          </a:prstGeom>
          <a:noFill/>
          <a:ln/>
        </p:spPr>
        <p:txBody>
          <a:bodyPr wrap="square" rtlCol="0" anchor="t"/>
          <a:lstStyle/>
          <a:p>
            <a:pPr indent="0" marL="0">
              <a:buNone/>
            </a:pPr>
            <a:r>
              <a:rPr lang="en-US" sz="3400" dirty="0">
                <a:solidFill>
                  <a:srgbClr val="1D1A17"/>
                </a:solidFill>
                <a:latin typeface="Georgia" pitchFamily="34" charset="0"/>
                <a:ea typeface="Georgia" pitchFamily="34" charset="-122"/>
                <a:cs typeface="Georgia" pitchFamily="34" charset="-120"/>
              </a:rPr>
              <a:t>Our centre</a:t>
            </a:r>
            <a:endParaRPr lang="en-US" sz="3400" dirty="0"/>
          </a:p>
        </p:txBody>
      </p:sp>
      <p:sp>
        <p:nvSpPr>
          <p:cNvPr id="4" name="Text 2"/>
          <p:cNvSpPr/>
          <p:nvPr/>
        </p:nvSpPr>
        <p:spPr>
          <a:xfrm>
            <a:off x="548640" y="2194560"/>
            <a:ext cx="10972800" cy="4023360"/>
          </a:xfrm>
          <a:prstGeom prst="rect">
            <a:avLst/>
          </a:prstGeom>
          <a:noFill/>
          <a:ln/>
        </p:spPr>
        <p:txBody>
          <a:bodyPr wrap="square" rtlCol="0" anchor="t"/>
          <a:lstStyle/>
          <a:p>
            <a:pPr indent="0" marL="0">
              <a:spcAft>
                <a:spcPts val="1000"/>
              </a:spcAft>
              <a:buNone/>
            </a:pPr>
            <a:r>
              <a:rPr lang="en-US" sz="2000" dirty="0">
                <a:solidFill>
                  <a:srgbClr val="1D1A17"/>
                </a:solidFill>
                <a:latin typeface="Arial" pitchFamily="34" charset="0"/>
                <a:ea typeface="Arial" pitchFamily="34" charset="-122"/>
                <a:cs typeface="Arial" pitchFamily="34" charset="-120"/>
              </a:rPr>
              <a:t>Malpractice policy: [location].</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Candidate briefing: [date].</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Coursework and NEA windows: [dates].</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Concerns to: [exams officer], then [senior leader].</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A352E"/>
                </a:solidFill>
                <a:latin typeface="Arial"/>
                <a:ea typeface="Arial"/>
                <a:cs typeface="Arial"/>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548640" y="457200"/>
            <a:ext cx="10972800" cy="365760"/>
          </a:xfrm>
          <a:prstGeom prst="rect">
            <a:avLst/>
          </a:prstGeom>
          <a:noFill/>
          <a:ln/>
        </p:spPr>
        <p:txBody>
          <a:bodyPr wrap="square" rtlCol="0" anchor="ctr"/>
          <a:lstStyle/>
          <a:p>
            <a:pPr indent="0" marL="0">
              <a:buNone/>
            </a:pPr>
            <a:r>
              <a:rPr lang="en-US" sz="1100" b="1" spc="200" kern="0" dirty="0">
                <a:solidFill>
                  <a:srgbClr val="7A2E2A"/>
                </a:solidFill>
                <a:latin typeface="Arial" pitchFamily="34" charset="0"/>
                <a:ea typeface="Arial" pitchFamily="34" charset="-122"/>
                <a:cs typeface="Arial" pitchFamily="34" charset="-120"/>
              </a:rPr>
              <a:t>D1  ·  DATA PROTECTION INSERT</a:t>
            </a:r>
            <a:endParaRPr lang="en-US" sz="1100" dirty="0"/>
          </a:p>
        </p:txBody>
      </p:sp>
      <p:sp>
        <p:nvSpPr>
          <p:cNvPr id="3" name="Text 1"/>
          <p:cNvSpPr/>
          <p:nvPr/>
        </p:nvSpPr>
        <p:spPr>
          <a:xfrm>
            <a:off x="548640" y="914400"/>
            <a:ext cx="10972800" cy="1097280"/>
          </a:xfrm>
          <a:prstGeom prst="rect">
            <a:avLst/>
          </a:prstGeom>
          <a:noFill/>
          <a:ln/>
        </p:spPr>
        <p:txBody>
          <a:bodyPr wrap="square" rtlCol="0" anchor="t"/>
          <a:lstStyle/>
          <a:p>
            <a:pPr indent="0" marL="0">
              <a:buNone/>
            </a:pPr>
            <a:r>
              <a:rPr lang="en-US" sz="3400" dirty="0">
                <a:solidFill>
                  <a:srgbClr val="1D1A17"/>
                </a:solidFill>
                <a:latin typeface="Georgia" pitchFamily="34" charset="0"/>
                <a:ea typeface="Georgia" pitchFamily="34" charset="-122"/>
                <a:cs typeface="Georgia" pitchFamily="34" charset="-120"/>
              </a:rPr>
              <a:t>What counts as personal information</a:t>
            </a:r>
            <a:endParaRPr lang="en-US" sz="3400" dirty="0"/>
          </a:p>
        </p:txBody>
      </p:sp>
      <p:sp>
        <p:nvSpPr>
          <p:cNvPr id="4" name="Text 2"/>
          <p:cNvSpPr/>
          <p:nvPr/>
        </p:nvSpPr>
        <p:spPr>
          <a:xfrm>
            <a:off x="548640" y="2194560"/>
            <a:ext cx="10972800" cy="4023360"/>
          </a:xfrm>
          <a:prstGeom prst="rect">
            <a:avLst/>
          </a:prstGeom>
          <a:noFill/>
          <a:ln/>
        </p:spPr>
        <p:txBody>
          <a:bodyPr wrap="square" rtlCol="0" anchor="t"/>
          <a:lstStyle/>
          <a:p>
            <a:pPr indent="0" marL="0">
              <a:spcAft>
                <a:spcPts val="1000"/>
              </a:spcAft>
              <a:buNone/>
            </a:pPr>
            <a:r>
              <a:rPr lang="en-US" sz="2000" dirty="0">
                <a:solidFill>
                  <a:srgbClr val="1D1A17"/>
                </a:solidFill>
                <a:latin typeface="Arial" pitchFamily="34" charset="0"/>
                <a:ea typeface="Arial" pitchFamily="34" charset="-122"/>
                <a:cs typeface="Arial" pitchFamily="34" charset="-120"/>
              </a:rPr>
              <a:t>Anything about a living person who can be identified.</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Most care with names, photos, safeguarding, SEND, medical, attendance and assessment information.</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A352E"/>
                </a:solidFill>
                <a:latin typeface="Arial"/>
                <a:ea typeface="Arial"/>
                <a:cs typeface="Arial"/>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548640" y="457200"/>
            <a:ext cx="10972800" cy="365760"/>
          </a:xfrm>
          <a:prstGeom prst="rect">
            <a:avLst/>
          </a:prstGeom>
          <a:noFill/>
          <a:ln/>
        </p:spPr>
        <p:txBody>
          <a:bodyPr wrap="square" rtlCol="0" anchor="ctr"/>
          <a:lstStyle/>
          <a:p>
            <a:pPr indent="0" marL="0">
              <a:buNone/>
            </a:pPr>
            <a:r>
              <a:rPr lang="en-US" sz="1100" b="1" spc="200" kern="0" dirty="0">
                <a:solidFill>
                  <a:srgbClr val="7A2E2A"/>
                </a:solidFill>
                <a:latin typeface="Arial" pitchFamily="34" charset="0"/>
                <a:ea typeface="Arial" pitchFamily="34" charset="-122"/>
                <a:cs typeface="Arial" pitchFamily="34" charset="-120"/>
              </a:rPr>
              <a:t>D2  ·  DATA PROTECTION INSERT</a:t>
            </a:r>
            <a:endParaRPr lang="en-US" sz="1100" dirty="0"/>
          </a:p>
        </p:txBody>
      </p:sp>
      <p:sp>
        <p:nvSpPr>
          <p:cNvPr id="3" name="Text 1"/>
          <p:cNvSpPr/>
          <p:nvPr/>
        </p:nvSpPr>
        <p:spPr>
          <a:xfrm>
            <a:off x="548640" y="914400"/>
            <a:ext cx="10972800" cy="1097280"/>
          </a:xfrm>
          <a:prstGeom prst="rect">
            <a:avLst/>
          </a:prstGeom>
          <a:noFill/>
          <a:ln/>
        </p:spPr>
        <p:txBody>
          <a:bodyPr wrap="square" rtlCol="0" anchor="t"/>
          <a:lstStyle/>
          <a:p>
            <a:pPr indent="0" marL="0">
              <a:buNone/>
            </a:pPr>
            <a:r>
              <a:rPr lang="en-US" sz="3400" dirty="0">
                <a:solidFill>
                  <a:srgbClr val="1D1A17"/>
                </a:solidFill>
                <a:latin typeface="Georgia" pitchFamily="34" charset="0"/>
                <a:ea typeface="Georgia" pitchFamily="34" charset="-122"/>
                <a:cs typeface="Georgia" pitchFamily="34" charset="-120"/>
              </a:rPr>
              <a:t>Three ways our data meets AI</a:t>
            </a:r>
            <a:endParaRPr lang="en-US" sz="3400" dirty="0"/>
          </a:p>
        </p:txBody>
      </p:sp>
      <p:sp>
        <p:nvSpPr>
          <p:cNvPr id="4" name="Text 2"/>
          <p:cNvSpPr/>
          <p:nvPr/>
        </p:nvSpPr>
        <p:spPr>
          <a:xfrm>
            <a:off x="548640" y="2194560"/>
            <a:ext cx="10972800" cy="4023360"/>
          </a:xfrm>
          <a:prstGeom prst="rect">
            <a:avLst/>
          </a:prstGeom>
          <a:noFill/>
          <a:ln/>
        </p:spPr>
        <p:txBody>
          <a:bodyPr wrap="square" rtlCol="0" anchor="t"/>
          <a:lstStyle/>
          <a:p>
            <a:pPr indent="0" marL="0">
              <a:spcAft>
                <a:spcPts val="1000"/>
              </a:spcAft>
              <a:buNone/>
            </a:pPr>
            <a:r>
              <a:rPr lang="en-US" sz="2000" dirty="0">
                <a:solidFill>
                  <a:srgbClr val="1D1A17"/>
                </a:solidFill>
                <a:latin typeface="Arial" pitchFamily="34" charset="0"/>
                <a:ea typeface="Arial" pitchFamily="34" charset="-122"/>
                <a:cs typeface="Arial" pitchFamily="34" charset="-120"/>
              </a:rPr>
              <a:t>1.</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Someone pastes it into a public chatbot.</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2.</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An AI feature switches on inside software we already use.</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3.</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The school buys or trials an AI tool.</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A352E"/>
                </a:solidFill>
                <a:latin typeface="Arial"/>
                <a:ea typeface="Arial"/>
                <a:cs typeface="Arial"/>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548640" y="457200"/>
            <a:ext cx="10972800" cy="365760"/>
          </a:xfrm>
          <a:prstGeom prst="rect">
            <a:avLst/>
          </a:prstGeom>
          <a:noFill/>
          <a:ln/>
        </p:spPr>
        <p:txBody>
          <a:bodyPr wrap="square" rtlCol="0" anchor="ctr"/>
          <a:lstStyle/>
          <a:p>
            <a:pPr indent="0" marL="0">
              <a:buNone/>
            </a:pPr>
            <a:r>
              <a:rPr lang="en-US" sz="1100" b="1" spc="200" kern="0" dirty="0">
                <a:solidFill>
                  <a:srgbClr val="7A2E2A"/>
                </a:solidFill>
                <a:latin typeface="Arial" pitchFamily="34" charset="0"/>
                <a:ea typeface="Arial" pitchFamily="34" charset="-122"/>
                <a:cs typeface="Arial" pitchFamily="34" charset="-120"/>
              </a:rPr>
              <a:t>D3  ·  DATA PROTECTION INSERT</a:t>
            </a:r>
            <a:endParaRPr lang="en-US" sz="1100" dirty="0"/>
          </a:p>
        </p:txBody>
      </p:sp>
      <p:sp>
        <p:nvSpPr>
          <p:cNvPr id="3" name="Text 1"/>
          <p:cNvSpPr/>
          <p:nvPr/>
        </p:nvSpPr>
        <p:spPr>
          <a:xfrm>
            <a:off x="548640" y="914400"/>
            <a:ext cx="10972800" cy="1097280"/>
          </a:xfrm>
          <a:prstGeom prst="rect">
            <a:avLst/>
          </a:prstGeom>
          <a:noFill/>
          <a:ln/>
        </p:spPr>
        <p:txBody>
          <a:bodyPr wrap="square" rtlCol="0" anchor="t"/>
          <a:lstStyle/>
          <a:p>
            <a:pPr indent="0" marL="0">
              <a:buNone/>
            </a:pPr>
            <a:r>
              <a:rPr lang="en-US" sz="3400" dirty="0">
                <a:solidFill>
                  <a:srgbClr val="1D1A17"/>
                </a:solidFill>
                <a:latin typeface="Georgia" pitchFamily="34" charset="0"/>
                <a:ea typeface="Georgia" pitchFamily="34" charset="-122"/>
                <a:cs typeface="Georgia" pitchFamily="34" charset="-120"/>
              </a:rPr>
              <a:t>If something goes in that shouldn't</a:t>
            </a:r>
            <a:endParaRPr lang="en-US" sz="3400" dirty="0"/>
          </a:p>
        </p:txBody>
      </p:sp>
      <p:sp>
        <p:nvSpPr>
          <p:cNvPr id="4" name="Text 2"/>
          <p:cNvSpPr/>
          <p:nvPr/>
        </p:nvSpPr>
        <p:spPr>
          <a:xfrm>
            <a:off x="548640" y="2194560"/>
            <a:ext cx="10972800" cy="4023360"/>
          </a:xfrm>
          <a:prstGeom prst="rect">
            <a:avLst/>
          </a:prstGeom>
          <a:noFill/>
          <a:ln/>
        </p:spPr>
        <p:txBody>
          <a:bodyPr wrap="square" rtlCol="0" anchor="t"/>
          <a:lstStyle/>
          <a:p>
            <a:pPr indent="0" marL="0">
              <a:spcAft>
                <a:spcPts val="1000"/>
              </a:spcAft>
              <a:buNone/>
            </a:pPr>
            <a:r>
              <a:rPr lang="en-US" sz="2000" dirty="0">
                <a:solidFill>
                  <a:srgbClr val="1D1A17"/>
                </a:solidFill>
                <a:latin typeface="Arial" pitchFamily="34" charset="0"/>
                <a:ea typeface="Arial" pitchFamily="34" charset="-122"/>
                <a:cs typeface="Arial" pitchFamily="34" charset="-120"/>
              </a:rPr>
              <a:t>Tell [DPO] straight away.</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Some breaches must be reported to the ICO within 72 hours.</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Saying so early is always the right call.</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A352E"/>
                </a:solidFill>
                <a:latin typeface="Arial"/>
                <a:ea typeface="Arial"/>
                <a:cs typeface="Arial"/>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548640" y="457200"/>
            <a:ext cx="10972800" cy="365760"/>
          </a:xfrm>
          <a:prstGeom prst="rect">
            <a:avLst/>
          </a:prstGeom>
          <a:noFill/>
          <a:ln/>
        </p:spPr>
        <p:txBody>
          <a:bodyPr wrap="square" rtlCol="0" anchor="ctr"/>
          <a:lstStyle/>
          <a:p>
            <a:pPr indent="0" marL="0">
              <a:buNone/>
            </a:pPr>
            <a:r>
              <a:rPr lang="en-US" sz="1100" b="1" spc="200" kern="0" dirty="0">
                <a:solidFill>
                  <a:srgbClr val="7A2E2A"/>
                </a:solidFill>
                <a:latin typeface="Arial" pitchFamily="34" charset="0"/>
                <a:ea typeface="Arial" pitchFamily="34" charset="-122"/>
                <a:cs typeface="Arial" pitchFamily="34" charset="-120"/>
              </a:rPr>
              <a:t>D4  ·  DATA PROTECTION INSERT</a:t>
            </a:r>
            <a:endParaRPr lang="en-US" sz="1100" dirty="0"/>
          </a:p>
        </p:txBody>
      </p:sp>
      <p:sp>
        <p:nvSpPr>
          <p:cNvPr id="3" name="Text 1"/>
          <p:cNvSpPr/>
          <p:nvPr/>
        </p:nvSpPr>
        <p:spPr>
          <a:xfrm>
            <a:off x="548640" y="914400"/>
            <a:ext cx="10972800" cy="1097280"/>
          </a:xfrm>
          <a:prstGeom prst="rect">
            <a:avLst/>
          </a:prstGeom>
          <a:noFill/>
          <a:ln/>
        </p:spPr>
        <p:txBody>
          <a:bodyPr wrap="square" rtlCol="0" anchor="t"/>
          <a:lstStyle/>
          <a:p>
            <a:pPr indent="0" marL="0">
              <a:buNone/>
            </a:pPr>
            <a:r>
              <a:rPr lang="en-US" sz="3400" dirty="0">
                <a:solidFill>
                  <a:srgbClr val="1D1A17"/>
                </a:solidFill>
                <a:latin typeface="Georgia" pitchFamily="34" charset="0"/>
                <a:ea typeface="Georgia" pitchFamily="34" charset="-122"/>
                <a:cs typeface="Georgia" pitchFamily="34" charset="-120"/>
              </a:rPr>
              <a:t>Our DPO, our register, our DPIAs</a:t>
            </a:r>
            <a:endParaRPr lang="en-US" sz="3400" dirty="0"/>
          </a:p>
        </p:txBody>
      </p:sp>
      <p:sp>
        <p:nvSpPr>
          <p:cNvPr id="4" name="Text 2"/>
          <p:cNvSpPr/>
          <p:nvPr/>
        </p:nvSpPr>
        <p:spPr>
          <a:xfrm>
            <a:off x="548640" y="2194560"/>
            <a:ext cx="10972800" cy="4023360"/>
          </a:xfrm>
          <a:prstGeom prst="rect">
            <a:avLst/>
          </a:prstGeom>
          <a:noFill/>
          <a:ln/>
        </p:spPr>
        <p:txBody>
          <a:bodyPr wrap="square" rtlCol="0" anchor="t"/>
          <a:lstStyle/>
          <a:p>
            <a:pPr indent="0" marL="0">
              <a:spcAft>
                <a:spcPts val="1000"/>
              </a:spcAft>
              <a:buNone/>
            </a:pPr>
            <a:r>
              <a:rPr lang="en-US" sz="2000" dirty="0">
                <a:solidFill>
                  <a:srgbClr val="1D1A17"/>
                </a:solidFill>
                <a:latin typeface="Arial" pitchFamily="34" charset="0"/>
                <a:ea typeface="Arial" pitchFamily="34" charset="-122"/>
                <a:cs typeface="Arial" pitchFamily="34" charset="-120"/>
              </a:rPr>
              <a:t>DPO: [name and contact].</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Register: [location].</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DPIAs: [location].</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To propose a tool: [route].</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A352E"/>
                </a:solidFill>
                <a:latin typeface="Arial"/>
                <a:ea typeface="Arial"/>
                <a:cs typeface="Arial"/>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548640" y="457200"/>
            <a:ext cx="10972800" cy="365760"/>
          </a:xfrm>
          <a:prstGeom prst="rect">
            <a:avLst/>
          </a:prstGeom>
          <a:noFill/>
          <a:ln/>
        </p:spPr>
        <p:txBody>
          <a:bodyPr wrap="square" rtlCol="0" anchor="ctr"/>
          <a:lstStyle/>
          <a:p>
            <a:pPr indent="0" marL="0">
              <a:buNone/>
            </a:pPr>
            <a:r>
              <a:rPr lang="en-US" sz="1100" b="1" spc="200" kern="0" dirty="0">
                <a:solidFill>
                  <a:srgbClr val="7A2E2A"/>
                </a:solidFill>
                <a:latin typeface="Arial" pitchFamily="34" charset="0"/>
                <a:ea typeface="Arial" pitchFamily="34" charset="-122"/>
                <a:cs typeface="Arial" pitchFamily="34" charset="-120"/>
              </a:rPr>
              <a:t>S1  ·  SAFEGUARDING INSERT</a:t>
            </a:r>
            <a:endParaRPr lang="en-US" sz="1100" dirty="0"/>
          </a:p>
        </p:txBody>
      </p:sp>
      <p:sp>
        <p:nvSpPr>
          <p:cNvPr id="3" name="Text 1"/>
          <p:cNvSpPr/>
          <p:nvPr/>
        </p:nvSpPr>
        <p:spPr>
          <a:xfrm>
            <a:off x="548640" y="914400"/>
            <a:ext cx="10972800" cy="1097280"/>
          </a:xfrm>
          <a:prstGeom prst="rect">
            <a:avLst/>
          </a:prstGeom>
          <a:noFill/>
          <a:ln/>
        </p:spPr>
        <p:txBody>
          <a:bodyPr wrap="square" rtlCol="0" anchor="t"/>
          <a:lstStyle/>
          <a:p>
            <a:pPr indent="0" marL="0">
              <a:buNone/>
            </a:pPr>
            <a:r>
              <a:rPr lang="en-US" sz="3400" dirty="0">
                <a:solidFill>
                  <a:srgbClr val="1D1A17"/>
                </a:solidFill>
                <a:latin typeface="Georgia" pitchFamily="34" charset="0"/>
                <a:ea typeface="Georgia" pitchFamily="34" charset="-122"/>
                <a:cs typeface="Georgia" pitchFamily="34" charset="-120"/>
              </a:rPr>
              <a:t>AI harms are safeguarding matters</a:t>
            </a:r>
            <a:endParaRPr lang="en-US" sz="3400" dirty="0"/>
          </a:p>
        </p:txBody>
      </p:sp>
      <p:sp>
        <p:nvSpPr>
          <p:cNvPr id="4" name="Text 2"/>
          <p:cNvSpPr/>
          <p:nvPr/>
        </p:nvSpPr>
        <p:spPr>
          <a:xfrm>
            <a:off x="548640" y="2194560"/>
            <a:ext cx="10972800" cy="4023360"/>
          </a:xfrm>
          <a:prstGeom prst="rect">
            <a:avLst/>
          </a:prstGeom>
          <a:noFill/>
          <a:ln/>
        </p:spPr>
        <p:txBody>
          <a:bodyPr wrap="square" rtlCol="0" anchor="t"/>
          <a:lstStyle/>
          <a:p>
            <a:pPr indent="0" marL="0">
              <a:spcAft>
                <a:spcPts val="1000"/>
              </a:spcAft>
              <a:buNone/>
            </a:pPr>
            <a:r>
              <a:rPr lang="en-US" sz="2000" dirty="0">
                <a:solidFill>
                  <a:srgbClr val="1D1A17"/>
                </a:solidFill>
                <a:latin typeface="Arial" pitchFamily="34" charset="0"/>
                <a:ea typeface="Arial" pitchFamily="34" charset="-122"/>
                <a:cs typeface="Arial" pitchFamily="34" charset="-120"/>
              </a:rPr>
              <a:t>AI-generated or altered images, including deepfakes.</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AI-assisted bullying.</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AI apps that simulate other people, a contact risk in KCSIE 2026 (paragraph 165).</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The route is the one for any concern: the DSL, without delay.</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A352E"/>
                </a:solidFill>
                <a:latin typeface="Arial"/>
                <a:ea typeface="Arial"/>
                <a:cs typeface="Arial"/>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548640" y="457200"/>
            <a:ext cx="10972800" cy="365760"/>
          </a:xfrm>
          <a:prstGeom prst="rect">
            <a:avLst/>
          </a:prstGeom>
          <a:noFill/>
          <a:ln/>
        </p:spPr>
        <p:txBody>
          <a:bodyPr wrap="square" rtlCol="0" anchor="ctr"/>
          <a:lstStyle/>
          <a:p>
            <a:pPr indent="0" marL="0">
              <a:buNone/>
            </a:pPr>
            <a:r>
              <a:rPr lang="en-US" sz="1100" b="1" spc="200" kern="0" dirty="0">
                <a:solidFill>
                  <a:srgbClr val="7A2E2A"/>
                </a:solidFill>
                <a:latin typeface="Arial" pitchFamily="34" charset="0"/>
                <a:ea typeface="Arial" pitchFamily="34" charset="-122"/>
                <a:cs typeface="Arial" pitchFamily="34" charset="-120"/>
              </a:rPr>
              <a:t>S2  ·  SAFEGUARDING INSERT</a:t>
            </a:r>
            <a:endParaRPr lang="en-US" sz="1100" dirty="0"/>
          </a:p>
        </p:txBody>
      </p:sp>
      <p:sp>
        <p:nvSpPr>
          <p:cNvPr id="3" name="Text 1"/>
          <p:cNvSpPr/>
          <p:nvPr/>
        </p:nvSpPr>
        <p:spPr>
          <a:xfrm>
            <a:off x="548640" y="914400"/>
            <a:ext cx="10972800" cy="1097280"/>
          </a:xfrm>
          <a:prstGeom prst="rect">
            <a:avLst/>
          </a:prstGeom>
          <a:noFill/>
          <a:ln/>
        </p:spPr>
        <p:txBody>
          <a:bodyPr wrap="square" rtlCol="0" anchor="t"/>
          <a:lstStyle/>
          <a:p>
            <a:pPr indent="0" marL="0">
              <a:buNone/>
            </a:pPr>
            <a:r>
              <a:rPr lang="en-US" sz="3400" dirty="0">
                <a:solidFill>
                  <a:srgbClr val="1D1A17"/>
                </a:solidFill>
                <a:latin typeface="Georgia" pitchFamily="34" charset="0"/>
                <a:ea typeface="Georgia" pitchFamily="34" charset="-122"/>
                <a:cs typeface="Georgia" pitchFamily="34" charset="-120"/>
              </a:rPr>
              <a:t>If a young person tells you</a:t>
            </a:r>
            <a:endParaRPr lang="en-US" sz="3400" dirty="0"/>
          </a:p>
        </p:txBody>
      </p:sp>
      <p:sp>
        <p:nvSpPr>
          <p:cNvPr id="4" name="Text 2"/>
          <p:cNvSpPr/>
          <p:nvPr/>
        </p:nvSpPr>
        <p:spPr>
          <a:xfrm>
            <a:off x="548640" y="2194560"/>
            <a:ext cx="10972800" cy="4023360"/>
          </a:xfrm>
          <a:prstGeom prst="rect">
            <a:avLst/>
          </a:prstGeom>
          <a:noFill/>
          <a:ln/>
        </p:spPr>
        <p:txBody>
          <a:bodyPr wrap="square" rtlCol="0" anchor="t"/>
          <a:lstStyle/>
          <a:p>
            <a:pPr indent="0" marL="0">
              <a:spcAft>
                <a:spcPts val="1000"/>
              </a:spcAft>
              <a:buNone/>
            </a:pPr>
            <a:r>
              <a:rPr lang="en-US" sz="2000" dirty="0">
                <a:solidFill>
                  <a:srgbClr val="1D1A17"/>
                </a:solidFill>
                <a:latin typeface="Arial" pitchFamily="34" charset="0"/>
                <a:ea typeface="Arial" pitchFamily="34" charset="-122"/>
                <a:cs typeface="Arial" pitchFamily="34" charset="-120"/>
              </a:rPr>
              <a:t>Listen, and take it seriously.</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Never promise to keep it secret.</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Never view, copy, print, share, store or save the imagery.</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Don't delete it, or ask them to.</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Report to the DSL immediately.</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A352E"/>
                </a:solidFill>
                <a:latin typeface="Arial"/>
                <a:ea typeface="Arial"/>
                <a:cs typeface="Arial"/>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548640" y="457200"/>
            <a:ext cx="10972800" cy="365760"/>
          </a:xfrm>
          <a:prstGeom prst="rect">
            <a:avLst/>
          </a:prstGeom>
          <a:noFill/>
          <a:ln/>
        </p:spPr>
        <p:txBody>
          <a:bodyPr wrap="square" rtlCol="0" anchor="ctr"/>
          <a:lstStyle/>
          <a:p>
            <a:pPr indent="0" marL="0">
              <a:buNone/>
            </a:pPr>
            <a:r>
              <a:rPr lang="en-US" sz="1100" b="1" spc="200" kern="0" dirty="0">
                <a:solidFill>
                  <a:srgbClr val="7A2E2A"/>
                </a:solidFill>
                <a:latin typeface="Arial" pitchFamily="34" charset="0"/>
                <a:ea typeface="Arial" pitchFamily="34" charset="-122"/>
                <a:cs typeface="Arial" pitchFamily="34" charset="-120"/>
              </a:rPr>
              <a:t>S3  ·  SAFEGUARDING INSERT</a:t>
            </a:r>
            <a:endParaRPr lang="en-US" sz="1100" dirty="0"/>
          </a:p>
        </p:txBody>
      </p:sp>
      <p:sp>
        <p:nvSpPr>
          <p:cNvPr id="3" name="Text 1"/>
          <p:cNvSpPr/>
          <p:nvPr/>
        </p:nvSpPr>
        <p:spPr>
          <a:xfrm>
            <a:off x="548640" y="914400"/>
            <a:ext cx="10972800" cy="1097280"/>
          </a:xfrm>
          <a:prstGeom prst="rect">
            <a:avLst/>
          </a:prstGeom>
          <a:noFill/>
          <a:ln/>
        </p:spPr>
        <p:txBody>
          <a:bodyPr wrap="square" rtlCol="0" anchor="t"/>
          <a:lstStyle/>
          <a:p>
            <a:pPr indent="0" marL="0">
              <a:buNone/>
            </a:pPr>
            <a:r>
              <a:rPr lang="en-US" sz="3400" dirty="0">
                <a:solidFill>
                  <a:srgbClr val="1D1A17"/>
                </a:solidFill>
                <a:latin typeface="Georgia" pitchFamily="34" charset="0"/>
                <a:ea typeface="Georgia" pitchFamily="34" charset="-122"/>
                <a:cs typeface="Georgia" pitchFamily="34" charset="-120"/>
              </a:rPr>
              <a:t>What filtering can't see</a:t>
            </a:r>
            <a:endParaRPr lang="en-US" sz="3400" dirty="0"/>
          </a:p>
        </p:txBody>
      </p:sp>
      <p:sp>
        <p:nvSpPr>
          <p:cNvPr id="4" name="Text 2"/>
          <p:cNvSpPr/>
          <p:nvPr/>
        </p:nvSpPr>
        <p:spPr>
          <a:xfrm>
            <a:off x="548640" y="2194560"/>
            <a:ext cx="10972800" cy="4023360"/>
          </a:xfrm>
          <a:prstGeom prst="rect">
            <a:avLst/>
          </a:prstGeom>
          <a:noFill/>
          <a:ln/>
        </p:spPr>
        <p:txBody>
          <a:bodyPr wrap="square" rtlCol="0" anchor="t"/>
          <a:lstStyle/>
          <a:p>
            <a:pPr indent="0" marL="0">
              <a:spcAft>
                <a:spcPts val="1000"/>
              </a:spcAft>
              <a:buNone/>
            </a:pPr>
            <a:r>
              <a:rPr lang="en-US" sz="2000" dirty="0">
                <a:solidFill>
                  <a:srgbClr val="1D1A17"/>
                </a:solidFill>
                <a:latin typeface="Arial" pitchFamily="34" charset="0"/>
                <a:ea typeface="Arial" pitchFamily="34" charset="-122"/>
                <a:cs typeface="Arial" pitchFamily="34" charset="-120"/>
              </a:rPr>
              <a:t>Filters block destinations, and AI makes new content on request.</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The DfE asks schools to consider filtering that can handle AI-generated content, and to review provision at least once every academic year and whenever new technology such as generative AI tools arrives.</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Report what you see to [route].</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A352E"/>
                </a:solidFill>
                <a:latin typeface="Arial"/>
                <a:ea typeface="Arial"/>
                <a:cs typeface="Arial"/>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548640" y="457200"/>
            <a:ext cx="10972800" cy="365760"/>
          </a:xfrm>
          <a:prstGeom prst="rect">
            <a:avLst/>
          </a:prstGeom>
          <a:noFill/>
          <a:ln/>
        </p:spPr>
        <p:txBody>
          <a:bodyPr wrap="square" rtlCol="0" anchor="ctr"/>
          <a:lstStyle/>
          <a:p>
            <a:pPr indent="0" marL="0">
              <a:buNone/>
            </a:pPr>
            <a:r>
              <a:rPr lang="en-US" sz="1100" b="1" spc="200" kern="0" dirty="0">
                <a:solidFill>
                  <a:srgbClr val="7A2E2A"/>
                </a:solidFill>
                <a:latin typeface="Arial" pitchFamily="34" charset="0"/>
                <a:ea typeface="Arial" pitchFamily="34" charset="-122"/>
                <a:cs typeface="Arial" pitchFamily="34" charset="-120"/>
              </a:rPr>
              <a:t>S4  ·  SAFEGUARDING INSERT</a:t>
            </a:r>
            <a:endParaRPr lang="en-US" sz="1100" dirty="0"/>
          </a:p>
        </p:txBody>
      </p:sp>
      <p:sp>
        <p:nvSpPr>
          <p:cNvPr id="3" name="Text 1"/>
          <p:cNvSpPr/>
          <p:nvPr/>
        </p:nvSpPr>
        <p:spPr>
          <a:xfrm>
            <a:off x="548640" y="914400"/>
            <a:ext cx="10972800" cy="1097280"/>
          </a:xfrm>
          <a:prstGeom prst="rect">
            <a:avLst/>
          </a:prstGeom>
          <a:noFill/>
          <a:ln/>
        </p:spPr>
        <p:txBody>
          <a:bodyPr wrap="square" rtlCol="0" anchor="t"/>
          <a:lstStyle/>
          <a:p>
            <a:pPr indent="0" marL="0">
              <a:buNone/>
            </a:pPr>
            <a:r>
              <a:rPr lang="en-US" sz="3400" dirty="0">
                <a:solidFill>
                  <a:srgbClr val="1D1A17"/>
                </a:solidFill>
                <a:latin typeface="Georgia" pitchFamily="34" charset="0"/>
                <a:ea typeface="Georgia" pitchFamily="34" charset="-122"/>
                <a:cs typeface="Georgia" pitchFamily="34" charset="-120"/>
              </a:rPr>
              <a:t>Our DSL team, and how to report</a:t>
            </a:r>
            <a:endParaRPr lang="en-US" sz="3400" dirty="0"/>
          </a:p>
        </p:txBody>
      </p:sp>
      <p:sp>
        <p:nvSpPr>
          <p:cNvPr id="4" name="Text 2"/>
          <p:cNvSpPr/>
          <p:nvPr/>
        </p:nvSpPr>
        <p:spPr>
          <a:xfrm>
            <a:off x="548640" y="2194560"/>
            <a:ext cx="10972800" cy="4023360"/>
          </a:xfrm>
          <a:prstGeom prst="rect">
            <a:avLst/>
          </a:prstGeom>
          <a:noFill/>
          <a:ln/>
        </p:spPr>
        <p:txBody>
          <a:bodyPr wrap="square" rtlCol="0" anchor="t"/>
          <a:lstStyle/>
          <a:p>
            <a:pPr indent="0" marL="0">
              <a:spcAft>
                <a:spcPts val="1000"/>
              </a:spcAft>
              <a:buNone/>
            </a:pPr>
            <a:r>
              <a:rPr lang="en-US" sz="2000" dirty="0">
                <a:solidFill>
                  <a:srgbClr val="1D1A17"/>
                </a:solidFill>
                <a:latin typeface="Arial" pitchFamily="34" charset="0"/>
                <a:ea typeface="Arial" pitchFamily="34" charset="-122"/>
                <a:cs typeface="Arial" pitchFamily="34" charset="-120"/>
              </a:rPr>
              <a:t>DSL: [name].</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Deputies: [names].</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Record concerns in: [system or form].</a:t>
            </a:r>
            <a:endParaRPr lang="en-US" sz="2000" dirty="0"/>
          </a:p>
          <a:p>
            <a:pPr indent="0" marL="0">
              <a:spcAft>
                <a:spcPts val="1000"/>
              </a:spcAft>
              <a:buNone/>
            </a:pPr>
            <a:r>
              <a:rPr lang="en-US" sz="2000" dirty="0">
                <a:solidFill>
                  <a:srgbClr val="1D1A17"/>
                </a:solidFill>
                <a:latin typeface="Arial" pitchFamily="34" charset="0"/>
                <a:ea typeface="Arial" pitchFamily="34" charset="-122"/>
                <a:cs typeface="Arial" pitchFamily="34" charset="-120"/>
              </a:rPr>
              <a:t>Out of hours: [route].</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A352E"/>
                </a:solidFill>
                <a:latin typeface="Arial"/>
                <a:ea typeface="Arial"/>
                <a:cs typeface="Arial"/>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548640" y="457200"/>
            <a:ext cx="10972800" cy="365760"/>
          </a:xfrm>
          <a:prstGeom prst="rect">
            <a:avLst/>
          </a:prstGeom>
          <a:noFill/>
          <a:ln/>
        </p:spPr>
        <p:txBody>
          <a:bodyPr wrap="square" rtlCol="0" anchor="ctr"/>
          <a:lstStyle/>
          <a:p>
            <a:pPr indent="0" marL="0">
              <a:buNone/>
            </a:pPr>
            <a:r>
              <a:rPr lang="en-US" sz="1100" b="1" spc="200" kern="0" dirty="0">
                <a:solidFill>
                  <a:srgbClr val="7A2E2A"/>
                </a:solidFill>
                <a:latin typeface="Arial" pitchFamily="34" charset="0"/>
                <a:ea typeface="Arial" pitchFamily="34" charset="-122"/>
                <a:cs typeface="Arial" pitchFamily="34" charset="-120"/>
              </a:rPr>
              <a:t>SOURCES  ·  FOR REFERENCE, NOT PRESENTED</a:t>
            </a:r>
            <a:endParaRPr lang="en-US" sz="1100" dirty="0"/>
          </a:p>
        </p:txBody>
      </p:sp>
      <p:sp>
        <p:nvSpPr>
          <p:cNvPr id="3" name="Text 1"/>
          <p:cNvSpPr/>
          <p:nvPr/>
        </p:nvSpPr>
        <p:spPr>
          <a:xfrm>
            <a:off x="548640" y="914400"/>
            <a:ext cx="11155680" cy="5394960"/>
          </a:xfrm>
          <a:prstGeom prst="rect">
            <a:avLst/>
          </a:prstGeom>
          <a:noFill/>
          <a:ln/>
        </p:spPr>
        <p:txBody>
          <a:bodyPr wrap="square" rtlCol="0" anchor="t"/>
          <a:lstStyle/>
          <a:p>
            <a:pPr indent="0" marL="0">
              <a:spcAft>
                <a:spcPts val="300"/>
              </a:spcAft>
              <a:buNone/>
            </a:pPr>
            <a:r>
              <a:rPr lang="en-US" sz="1000" dirty="0">
                <a:solidFill>
                  <a:srgbClr val="1D1A17"/>
                </a:solidFill>
                <a:latin typeface="Arial" pitchFamily="34" charset="0"/>
                <a:ea typeface="Arial" pitchFamily="34" charset="-122"/>
                <a:cs typeface="Arial" pitchFamily="34" charset="-120"/>
              </a:rPr>
              <a:t>1. Understanding AI in education: module 1, DfE, updated 19 May 2026</a:t>
            </a:r>
            <a:endParaRPr lang="en-US" sz="1000" dirty="0"/>
          </a:p>
          <a:p>
            <a:pPr indent="0" marL="0">
              <a:spcAft>
                <a:spcPts val="300"/>
              </a:spcAft>
              <a:buNone/>
            </a:pPr>
            <a:r>
              <a:rPr lang="en-US" sz="1000" dirty="0">
                <a:solidFill>
                  <a:srgbClr val="1D1A17"/>
                </a:solidFill>
                <a:latin typeface="Arial" pitchFamily="34" charset="0"/>
                <a:ea typeface="Arial" pitchFamily="34" charset="-122"/>
                <a:cs typeface="Arial" pitchFamily="34" charset="-120"/>
              </a:rPr>
              <a:t>2. Safe use of generative AI in education: module 3, video transcripts, DfE, May 2026</a:t>
            </a:r>
            <a:endParaRPr lang="en-US" sz="1000" dirty="0"/>
          </a:p>
          <a:p>
            <a:pPr indent="0" marL="0">
              <a:spcAft>
                <a:spcPts val="300"/>
              </a:spcAft>
              <a:buNone/>
            </a:pPr>
            <a:r>
              <a:rPr lang="en-US" sz="1000" dirty="0">
                <a:solidFill>
                  <a:srgbClr val="1D1A17"/>
                </a:solidFill>
                <a:latin typeface="Arial" pitchFamily="34" charset="0"/>
                <a:ea typeface="Arial" pitchFamily="34" charset="-122"/>
                <a:cs typeface="Arial" pitchFamily="34" charset="-120"/>
              </a:rPr>
              <a:t>3. Using AI in education: support for school and college leaders, video transcripts, DfE, May 2026</a:t>
            </a:r>
            <a:endParaRPr lang="en-US" sz="1000" dirty="0"/>
          </a:p>
          <a:p>
            <a:pPr indent="0" marL="0">
              <a:spcAft>
                <a:spcPts val="300"/>
              </a:spcAft>
              <a:buNone/>
            </a:pPr>
            <a:r>
              <a:rPr lang="en-US" sz="1000" dirty="0">
                <a:solidFill>
                  <a:srgbClr val="1D1A17"/>
                </a:solidFill>
                <a:latin typeface="Arial" pitchFamily="34" charset="0"/>
                <a:ea typeface="Arial" pitchFamily="34" charset="-122"/>
                <a:cs typeface="Arial" pitchFamily="34" charset="-120"/>
              </a:rPr>
              <a:t>4. Generative artificial intelligence (AI) in education, DfE, updated 12 August 2025</a:t>
            </a:r>
            <a:endParaRPr lang="en-US" sz="1000" dirty="0"/>
          </a:p>
          <a:p>
            <a:pPr indent="0" marL="0">
              <a:spcAft>
                <a:spcPts val="300"/>
              </a:spcAft>
              <a:buNone/>
            </a:pPr>
            <a:r>
              <a:rPr lang="en-US" sz="1000" dirty="0">
                <a:solidFill>
                  <a:srgbClr val="1D1A17"/>
                </a:solidFill>
                <a:latin typeface="Arial" pitchFamily="34" charset="0"/>
                <a:ea typeface="Arial" pitchFamily="34" charset="-122"/>
                <a:cs typeface="Arial" pitchFamily="34" charset="-120"/>
              </a:rPr>
              <a:t>5. Generative AI: product safety standards, DfE, updated 19 January 2026</a:t>
            </a:r>
            <a:endParaRPr lang="en-US" sz="1000" dirty="0"/>
          </a:p>
          <a:p>
            <a:pPr indent="0" marL="0">
              <a:spcAft>
                <a:spcPts val="300"/>
              </a:spcAft>
              <a:buNone/>
            </a:pPr>
            <a:r>
              <a:rPr lang="en-US" sz="1000" dirty="0">
                <a:solidFill>
                  <a:srgbClr val="1D1A17"/>
                </a:solidFill>
                <a:latin typeface="Arial" pitchFamily="34" charset="0"/>
                <a:ea typeface="Arial" pitchFamily="34" charset="-122"/>
                <a:cs typeface="Arial" pitchFamily="34" charset="-120"/>
              </a:rPr>
              <a:t>6. Keeping children safe in education 2026, DfE, statutory guidance in force from 1 September 2026</a:t>
            </a:r>
            <a:endParaRPr lang="en-US" sz="1000" dirty="0"/>
          </a:p>
          <a:p>
            <a:pPr indent="0" marL="0">
              <a:spcAft>
                <a:spcPts val="300"/>
              </a:spcAft>
              <a:buNone/>
            </a:pPr>
            <a:r>
              <a:rPr lang="en-US" sz="1000" dirty="0">
                <a:solidFill>
                  <a:srgbClr val="1D1A17"/>
                </a:solidFill>
                <a:latin typeface="Arial" pitchFamily="34" charset="0"/>
                <a:ea typeface="Arial" pitchFamily="34" charset="-122"/>
                <a:cs typeface="Arial" pitchFamily="34" charset="-120"/>
              </a:rPr>
              <a:t>7. Filtering and monitoring standards for schools and colleges, DfE, updated 16 September 2026</a:t>
            </a:r>
            <a:endParaRPr lang="en-US" sz="1000" dirty="0"/>
          </a:p>
          <a:p>
            <a:pPr indent="0" marL="0">
              <a:spcAft>
                <a:spcPts val="300"/>
              </a:spcAft>
              <a:buNone/>
            </a:pPr>
            <a:r>
              <a:rPr lang="en-US" sz="1000" dirty="0">
                <a:solidFill>
                  <a:srgbClr val="1D1A17"/>
                </a:solidFill>
                <a:latin typeface="Arial" pitchFamily="34" charset="0"/>
                <a:ea typeface="Arial" pitchFamily="34" charset="-122"/>
                <a:cs typeface="Arial" pitchFamily="34" charset="-120"/>
              </a:rPr>
              <a:t>8. Sharing nudes and semi-nudes: how to respond to an incident (overview), UKCIS, updated 11 March 2024</a:t>
            </a:r>
            <a:endParaRPr lang="en-US" sz="1000" dirty="0"/>
          </a:p>
          <a:p>
            <a:pPr indent="0" marL="0">
              <a:spcAft>
                <a:spcPts val="300"/>
              </a:spcAft>
              <a:buNone/>
            </a:pPr>
            <a:r>
              <a:rPr lang="en-US" sz="1000" dirty="0">
                <a:solidFill>
                  <a:srgbClr val="1D1A17"/>
                </a:solidFill>
                <a:latin typeface="Arial" pitchFamily="34" charset="0"/>
                <a:ea typeface="Arial" pitchFamily="34" charset="-122"/>
                <a:cs typeface="Arial" pitchFamily="34" charset="-120"/>
              </a:rPr>
              <a:t>9. AI Use in Assessments, JCQ, Revision two, 30 April 2025</a:t>
            </a:r>
            <a:endParaRPr lang="en-US" sz="1000" dirty="0"/>
          </a:p>
          <a:p>
            <a:pPr indent="0" marL="0">
              <a:spcAft>
                <a:spcPts val="300"/>
              </a:spcAft>
              <a:buNone/>
            </a:pPr>
            <a:r>
              <a:rPr lang="en-US" sz="1000" dirty="0">
                <a:solidFill>
                  <a:srgbClr val="1D1A17"/>
                </a:solidFill>
                <a:latin typeface="Arial" pitchFamily="34" charset="0"/>
                <a:ea typeface="Arial" pitchFamily="34" charset="-122"/>
                <a:cs typeface="Arial" pitchFamily="34" charset="-120"/>
              </a:rPr>
              <a:t>10. General Regulations for Approved Centres, JCQ, effective 1 September 2026</a:t>
            </a:r>
            <a:endParaRPr lang="en-US" sz="1000" dirty="0"/>
          </a:p>
          <a:p>
            <a:pPr indent="0" marL="0">
              <a:spcAft>
                <a:spcPts val="300"/>
              </a:spcAft>
              <a:buNone/>
            </a:pPr>
            <a:r>
              <a:rPr lang="en-US" sz="1000" dirty="0">
                <a:solidFill>
                  <a:srgbClr val="1D1A17"/>
                </a:solidFill>
                <a:latin typeface="Arial" pitchFamily="34" charset="0"/>
                <a:ea typeface="Arial" pitchFamily="34" charset="-122"/>
                <a:cs typeface="Arial" pitchFamily="34" charset="-120"/>
              </a:rPr>
              <a:t>11. Instructions for conducting examinations 2026/27, JCQ, effective 1 September 2026 (the key changes table, for paragraph 14.25)</a:t>
            </a:r>
            <a:endParaRPr lang="en-US" sz="1000" dirty="0"/>
          </a:p>
          <a:p>
            <a:pPr indent="0" marL="0">
              <a:spcAft>
                <a:spcPts val="300"/>
              </a:spcAft>
              <a:buNone/>
            </a:pPr>
            <a:r>
              <a:rPr lang="en-US" sz="1000" dirty="0">
                <a:solidFill>
                  <a:srgbClr val="1D1A17"/>
                </a:solidFill>
                <a:latin typeface="Arial" pitchFamily="34" charset="0"/>
                <a:ea typeface="Arial" pitchFamily="34" charset="-122"/>
                <a:cs typeface="Arial" pitchFamily="34" charset="-120"/>
              </a:rPr>
              <a:t>12. Senior leadership team briefing pack: AI and coursework integrity, Ofqual, 9 March 2026</a:t>
            </a:r>
            <a:endParaRPr lang="en-US" sz="1000" dirty="0"/>
          </a:p>
          <a:p>
            <a:pPr indent="0" marL="0">
              <a:spcAft>
                <a:spcPts val="300"/>
              </a:spcAft>
              <a:buNone/>
            </a:pPr>
            <a:r>
              <a:rPr lang="en-US" sz="1000" dirty="0">
                <a:solidFill>
                  <a:srgbClr val="1D1A17"/>
                </a:solidFill>
                <a:latin typeface="Arial" pitchFamily="34" charset="0"/>
                <a:ea typeface="Arial" pitchFamily="34" charset="-122"/>
                <a:cs typeface="Arial" pitchFamily="34" charset="-120"/>
              </a:rPr>
              <a:t>13. Artificial intelligence malpractice and assessment: advice note, Ofqual, 27 April 2026</a:t>
            </a:r>
            <a:endParaRPr lang="en-US" sz="1000" dirty="0"/>
          </a:p>
          <a:p>
            <a:pPr indent="0" marL="0">
              <a:spcAft>
                <a:spcPts val="300"/>
              </a:spcAft>
              <a:buNone/>
            </a:pPr>
            <a:r>
              <a:rPr lang="en-US" sz="1000" dirty="0">
                <a:solidFill>
                  <a:srgbClr val="1D1A17"/>
                </a:solidFill>
                <a:latin typeface="Arial" pitchFamily="34" charset="0"/>
                <a:ea typeface="Arial" pitchFamily="34" charset="-122"/>
                <a:cs typeface="Arial" pitchFamily="34" charset="-120"/>
              </a:rPr>
              <a:t>14. Inspection information for state-funded schools, for use from September 2026, Ofsted, updated 28 August 2026</a:t>
            </a:r>
            <a:endParaRPr lang="en-US" sz="1000" dirty="0"/>
          </a:p>
          <a:p>
            <a:pPr indent="0" marL="0">
              <a:spcAft>
                <a:spcPts val="300"/>
              </a:spcAft>
              <a:buNone/>
            </a:pPr>
            <a:r>
              <a:rPr lang="en-US" sz="1000" dirty="0">
                <a:solidFill>
                  <a:srgbClr val="1D1A17"/>
                </a:solidFill>
                <a:latin typeface="Arial" pitchFamily="34" charset="0"/>
                <a:ea typeface="Arial" pitchFamily="34" charset="-122"/>
                <a:cs typeface="Arial" pitchFamily="34" charset="-120"/>
              </a:rPr>
              <a:t>15. When do we need to do a DPIA?, ICO, updated 13 October 2025</a:t>
            </a:r>
            <a:endParaRPr lang="en-US" sz="1000" dirty="0"/>
          </a:p>
          <a:p>
            <a:pPr indent="0" marL="0">
              <a:spcAft>
                <a:spcPts val="300"/>
              </a:spcAft>
              <a:buNone/>
            </a:pPr>
            <a:r>
              <a:rPr lang="en-US" sz="1000" dirty="0">
                <a:solidFill>
                  <a:srgbClr val="1D1A17"/>
                </a:solidFill>
                <a:latin typeface="Arial" pitchFamily="34" charset="0"/>
                <a:ea typeface="Arial" pitchFamily="34" charset="-122"/>
                <a:cs typeface="Arial" pitchFamily="34" charset="-120"/>
              </a:rPr>
              <a:t>16. ICO governance changes confirmed for 30 September 2026, ICO, 15 September 2026</a:t>
            </a:r>
            <a:endParaRPr lang="en-US" sz="1000" dirty="0"/>
          </a:p>
          <a:p>
            <a:pPr indent="0" marL="0">
              <a:spcAft>
                <a:spcPts val="300"/>
              </a:spcAft>
              <a:buNone/>
            </a:pPr>
            <a:r>
              <a:rPr lang="en-US" sz="1000" dirty="0">
                <a:solidFill>
                  <a:srgbClr val="1D1A17"/>
                </a:solidFill>
                <a:latin typeface="Arial" pitchFamily="34" charset="0"/>
                <a:ea typeface="Arial" pitchFamily="34" charset="-122"/>
                <a:cs typeface="Arial" pitchFamily="34" charset="-120"/>
              </a:rPr>
              <a:t>17. UK GDPR, Article 33 and Article 35</a:t>
            </a:r>
            <a:endParaRPr lang="en-US" sz="1000" dirty="0"/>
          </a:p>
          <a:p>
            <a:pPr indent="0" marL="0">
              <a:spcAft>
                <a:spcPts val="300"/>
              </a:spcAft>
              <a:buNone/>
            </a:pPr>
            <a:r>
              <a:rPr lang="en-US" sz="1000" dirty="0">
                <a:solidFill>
                  <a:srgbClr val="1D1A17"/>
                </a:solidFill>
                <a:latin typeface="Arial" pitchFamily="34" charset="0"/>
                <a:ea typeface="Arial" pitchFamily="34" charset="-122"/>
                <a:cs typeface="Arial" pitchFamily="34" charset="-120"/>
              </a:rPr>
              <a:t>18. Data protection in schools, DfE, updated 9 July 2026, including generative AI and data protection in schools</a:t>
            </a:r>
            <a:endParaRPr lang="en-US" sz="1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A352E"/>
                </a:solidFill>
                <a:latin typeface="Arial"/>
                <a:ea typeface="Arial"/>
                <a:cs typeface="Arial"/>
              </a:defRPr>
            </a:lvl1pPr>
          </a:lstStyle>
          <a:p>
            <a:pPr algn="r"/>
            <a:fld id="{F7021451-1387-4CA6-816F-3879F97B5CBC}" type="slidenum">
              <a:rPr b="0" lang="en-US"/>
              <a:t>34</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34</Slides>
  <Notes>34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 and the rules in our school</dc:title>
  <dc:subject>PptxGenJS Presentation</dc:subject>
  <dc:creator>schoolaigovernance.co.uk</dc:creator>
  <cp:lastModifiedBy>schoolaigovernance.co.uk</cp:lastModifiedBy>
  <cp:revision>1</cp:revision>
  <dcterms:created xsi:type="dcterms:W3CDTF">2026-11-07T23:11:55Z</dcterms:created>
  <dcterms:modified xsi:type="dcterms:W3CDTF">2026-11-07T23:11:55Z</dcterms:modified>
</cp:coreProperties>
</file>